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1"/>
  </p:notesMasterIdLst>
  <p:sldIdLst>
    <p:sldId id="926" r:id="rId2"/>
    <p:sldId id="681" r:id="rId3"/>
    <p:sldId id="788" r:id="rId4"/>
    <p:sldId id="921" r:id="rId5"/>
    <p:sldId id="682" r:id="rId6"/>
    <p:sldId id="705" r:id="rId7"/>
    <p:sldId id="698" r:id="rId8"/>
    <p:sldId id="699" r:id="rId9"/>
    <p:sldId id="700" r:id="rId10"/>
    <p:sldId id="701" r:id="rId11"/>
    <p:sldId id="702" r:id="rId12"/>
    <p:sldId id="703" r:id="rId13"/>
    <p:sldId id="704" r:id="rId14"/>
    <p:sldId id="683" r:id="rId15"/>
    <p:sldId id="507" r:id="rId16"/>
    <p:sldId id="675" r:id="rId17"/>
    <p:sldId id="676" r:id="rId18"/>
    <p:sldId id="621" r:id="rId19"/>
    <p:sldId id="685" r:id="rId20"/>
    <p:sldId id="803" r:id="rId21"/>
    <p:sldId id="804" r:id="rId22"/>
    <p:sldId id="805" r:id="rId23"/>
    <p:sldId id="806" r:id="rId24"/>
    <p:sldId id="811" r:id="rId25"/>
    <p:sldId id="807" r:id="rId26"/>
    <p:sldId id="750" r:id="rId27"/>
    <p:sldId id="802" r:id="rId28"/>
    <p:sldId id="801" r:id="rId29"/>
    <p:sldId id="827" r:id="rId30"/>
    <p:sldId id="752" r:id="rId31"/>
    <p:sldId id="755" r:id="rId32"/>
    <p:sldId id="829" r:id="rId33"/>
    <p:sldId id="828" r:id="rId34"/>
    <p:sldId id="922" r:id="rId35"/>
    <p:sldId id="770" r:id="rId36"/>
    <p:sldId id="781" r:id="rId37"/>
    <p:sldId id="808" r:id="rId38"/>
    <p:sldId id="775" r:id="rId39"/>
    <p:sldId id="777" r:id="rId40"/>
    <p:sldId id="830" r:id="rId41"/>
    <p:sldId id="812" r:id="rId42"/>
    <p:sldId id="815" r:id="rId43"/>
    <p:sldId id="778" r:id="rId44"/>
    <p:sldId id="779" r:id="rId45"/>
    <p:sldId id="774" r:id="rId46"/>
    <p:sldId id="851" r:id="rId47"/>
    <p:sldId id="852" r:id="rId48"/>
    <p:sldId id="880" r:id="rId49"/>
    <p:sldId id="881" r:id="rId50"/>
    <p:sldId id="882" r:id="rId51"/>
    <p:sldId id="883" r:id="rId52"/>
    <p:sldId id="884" r:id="rId53"/>
    <p:sldId id="911" r:id="rId54"/>
    <p:sldId id="912" r:id="rId55"/>
    <p:sldId id="914" r:id="rId56"/>
    <p:sldId id="916" r:id="rId57"/>
    <p:sldId id="915" r:id="rId58"/>
    <p:sldId id="917" r:id="rId59"/>
    <p:sldId id="918" r:id="rId60"/>
    <p:sldId id="919" r:id="rId61"/>
    <p:sldId id="920" r:id="rId62"/>
    <p:sldId id="833" r:id="rId63"/>
    <p:sldId id="832" r:id="rId64"/>
    <p:sldId id="823" r:id="rId65"/>
    <p:sldId id="838" r:id="rId66"/>
    <p:sldId id="839" r:id="rId67"/>
    <p:sldId id="907" r:id="rId68"/>
    <p:sldId id="842" r:id="rId69"/>
    <p:sldId id="840" r:id="rId70"/>
    <p:sldId id="841" r:id="rId71"/>
    <p:sldId id="834" r:id="rId72"/>
    <p:sldId id="846" r:id="rId73"/>
    <p:sldId id="872" r:id="rId74"/>
    <p:sldId id="873" r:id="rId75"/>
    <p:sldId id="901" r:id="rId76"/>
    <p:sldId id="874" r:id="rId77"/>
    <p:sldId id="847" r:id="rId78"/>
    <p:sldId id="843" r:id="rId79"/>
    <p:sldId id="848" r:id="rId80"/>
    <p:sldId id="844" r:id="rId81"/>
    <p:sldId id="902" r:id="rId82"/>
    <p:sldId id="903" r:id="rId83"/>
    <p:sldId id="905" r:id="rId84"/>
    <p:sldId id="906" r:id="rId85"/>
    <p:sldId id="904" r:id="rId86"/>
    <p:sldId id="835" r:id="rId87"/>
    <p:sldId id="849" r:id="rId88"/>
    <p:sldId id="850" r:id="rId89"/>
    <p:sldId id="856" r:id="rId90"/>
    <p:sldId id="857" r:id="rId91"/>
    <p:sldId id="858" r:id="rId92"/>
    <p:sldId id="855" r:id="rId93"/>
    <p:sldId id="859" r:id="rId94"/>
    <p:sldId id="890" r:id="rId95"/>
    <p:sldId id="891" r:id="rId96"/>
    <p:sldId id="892" r:id="rId97"/>
    <p:sldId id="893" r:id="rId98"/>
    <p:sldId id="897" r:id="rId99"/>
    <p:sldId id="898" r:id="rId100"/>
    <p:sldId id="836" r:id="rId101"/>
    <p:sldId id="817" r:id="rId102"/>
    <p:sldId id="885" r:id="rId103"/>
    <p:sldId id="878" r:id="rId104"/>
    <p:sldId id="879" r:id="rId105"/>
    <p:sldId id="886" r:id="rId106"/>
    <p:sldId id="825" r:id="rId107"/>
    <p:sldId id="888" r:id="rId108"/>
    <p:sldId id="826" r:id="rId109"/>
    <p:sldId id="866" r:id="rId110"/>
    <p:sldId id="867" r:id="rId111"/>
    <p:sldId id="868" r:id="rId112"/>
    <p:sldId id="869" r:id="rId113"/>
    <p:sldId id="871" r:id="rId114"/>
    <p:sldId id="870" r:id="rId115"/>
    <p:sldId id="889" r:id="rId116"/>
    <p:sldId id="862" r:id="rId117"/>
    <p:sldId id="863" r:id="rId118"/>
    <p:sldId id="864" r:id="rId119"/>
    <p:sldId id="865" r:id="rId120"/>
    <p:sldId id="845" r:id="rId121"/>
    <p:sldId id="894" r:id="rId122"/>
    <p:sldId id="729" r:id="rId123"/>
    <p:sldId id="909" r:id="rId124"/>
    <p:sldId id="913" r:id="rId125"/>
    <p:sldId id="837" r:id="rId126"/>
    <p:sldId id="895" r:id="rId127"/>
    <p:sldId id="646" r:id="rId128"/>
    <p:sldId id="927" r:id="rId129"/>
    <p:sldId id="924" r:id="rId130"/>
    <p:sldId id="899" r:id="rId131"/>
    <p:sldId id="925" r:id="rId132"/>
    <p:sldId id="896" r:id="rId133"/>
    <p:sldId id="910" r:id="rId134"/>
    <p:sldId id="900" r:id="rId135"/>
    <p:sldId id="876" r:id="rId136"/>
    <p:sldId id="877" r:id="rId137"/>
    <p:sldId id="574" r:id="rId138"/>
    <p:sldId id="416" r:id="rId139"/>
    <p:sldId id="923" r:id="rId140"/>
  </p:sldIdLst>
  <p:sldSz cx="12192000" cy="6858000"/>
  <p:notesSz cx="6858000" cy="9144000"/>
  <p:embeddedFontLst>
    <p:embeddedFont>
      <p:font typeface="Calibri" panose="020F0502020204030204" pitchFamily="34" charset="0"/>
      <p:regular r:id="rId142"/>
      <p:bold r:id="rId143"/>
      <p:italic r:id="rId144"/>
      <p:boldItalic r:id="rId145"/>
    </p:embeddedFont>
    <p:embeddedFont>
      <p:font typeface="Calibri Light" panose="020F0302020204030204" pitchFamily="34" charset="0"/>
      <p:regular r:id="rId146"/>
      <p:italic r:id="rId147"/>
    </p:embeddedFont>
    <p:embeddedFont>
      <p:font typeface="Century" panose="02040604050505020304" pitchFamily="18" charset="0"/>
      <p:regular r:id="rId1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99" d="100"/>
          <a:sy n="99" d="100"/>
        </p:scale>
        <p:origin x="592" y="184"/>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2.fntdata"/><Relationship Id="rId148"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3.fntdata"/><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0927" units="cm"/>
          <inkml:channel name="Y" type="integer" max="17397" units="cm"/>
          <inkml:channel name="F" type="integer" max="4095" units="dev"/>
          <inkml:channel name="T" type="integer" max="2.14748E9" units="dev"/>
        </inkml:traceFormat>
        <inkml:channelProperties>
          <inkml:channelProperty channel="X" name="resolution" value="1000.22638" units="1/cm"/>
          <inkml:channelProperty channel="Y" name="resolution" value="1000.40253" units="1/cm"/>
          <inkml:channelProperty channel="F" name="resolution" value="0" units="1/dev"/>
          <inkml:channelProperty channel="T" name="resolution" value="1" units="1/dev"/>
        </inkml:channelProperties>
      </inkml:inkSource>
      <inkml:timestamp xml:id="ts0" timeString="2020-03-20T15:48:14.402"/>
    </inkml:context>
    <inkml:brush xml:id="br0">
      <inkml:brushProperty name="width" value="0.4" units="cm"/>
      <inkml:brushProperty name="height" value="0.8" units="cm"/>
      <inkml:brushProperty name="color" value="#FFFF00"/>
      <inkml:brushProperty name="tip" value="rectangle"/>
      <inkml:brushProperty name="rasterOp" value="maskPen"/>
      <inkml:brushProperty name="fitToCurve" value="1"/>
    </inkml:brush>
  </inkml:definitions>
  <inkml:trace contextRef="#ctx0" brushRef="#br0">7783 682 912 0,'36'-143'387'16,"-65"124"-193"-16,-1-2-184 16,-8-9-138-16,-7 3-13 15,-10 3 12-15,-7-1 31 16,-23 6 96-16,-8-5 14 0,-15-5-2 16,-7 3-8-16,-6 5-4 15,6-9 6-15,-6 5 22 16,0-3 12-16,-2-6 21 15,-11 9 6-15,-8 3 5 16,-9 3-10-16,0 9-22 16,3-1-17-16,-3 9-64 15,0 2-38-15,-12 0-41 16,-9 2-11-16,-3 0 37 16,12 0 35-16,-1 5 54 15,14 3 26-15,-10-10 39 16,-12-2 24-16,2 0 17 15,-8-2-5-15,8 8-21 16,-2 2-20-16,2 7-24 16,-10 0-8-16,-5 6-14 15,9 2-9-15,-1 11-12 16,5 2-9-16,2 4-9 16,-12 0 4-16,1-1 10 0,1 5 13 15,16 9 23-15,9 4 12 16,9 13 13-16,-3 9-1 15,0 5-15-15,7 6-10 16,15 9-17-16,14-8-5 16,24 7-8-16,0 2 0 15,14-16 3-15,7 3 5 16,7 0 15-16,8 0 4 16,12 11 8-16,1 2 2 15,8 1-7-15,0 5 0 0,17 3-8 16,3-3-2-16,14-17-3 15,17-2-2-15,4-7-3 16,15-8-1-16,20 3 0 16,3-14 0-16,18-2 2 15,8 3 2-15,11-3 10 16,12 5 6-16,26-3 9 16,13 1-1-16,21-3-8 15,2 0-3-15,10 1-9 16,1-7-1-16,27-7-5 15,13 1 1-15,4-15-1 16,13-3 0-16,9-3 6 16,-62-16-2-1,-94-4 3-15,1 3 2 0,303 14 4 16,6 7 3-16,-33-3-1 16,-120-2-3-16,-14-1-13 15,6-5-8-15,9-7-2 0,-13-1-2 16,4-5 11-16,0-6 4 15,11-7 5-15,-3-3 3 16,-6-16 0-16,-4-2-2 16,-2-8 0-16,-4-4-1 15,-9-5-4-15,-8-11 0 16,-7-5-5-16,-4-12 1 16,-13-14-7-16,-10-11-8 15,-30-18-10-15,-11-1 0 0,-6-2 6 16,-13 6 11-16,-8 15 14 15,-15 4 8-15,-28 5 20 16,-17 4 11-16,-36 4 5 16,-15-2-10-16,-35 7-34 15,-12-16-13-15,-35-1-29 16,-16-5-1-16,-16-6 10 16,-9 6 3-16,-2-8 21 15,0-3 5-15,2-8 10 16,0-4 0-16,-15 2-3 15,-10 2-4-15,-16 11-14 16,-8 8-8-16,1 13-8 16,-7 8-13-16,-28 16-25 15,-11 1-9-15,-22 13-92 16,-10 5-105-16,-31 14 179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4/1/20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am</a:t>
            </a:r>
            <a:r>
              <a:rPr lang="en-US" baseline="0" dirty="0"/>
              <a:t> I doing in all of this?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62</a:t>
            </a:fld>
            <a:endParaRPr lang="en-US"/>
          </a:p>
        </p:txBody>
      </p:sp>
    </p:spTree>
    <p:extLst>
      <p:ext uri="{BB962C8B-B14F-4D97-AF65-F5344CB8AC3E}">
        <p14:creationId xmlns:p14="http://schemas.microsoft.com/office/powerpoint/2010/main" val="3979942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64</a:t>
            </a:fld>
            <a:endParaRPr lang="en-US"/>
          </a:p>
        </p:txBody>
      </p:sp>
    </p:spTree>
    <p:extLst>
      <p:ext uri="{BB962C8B-B14F-4D97-AF65-F5344CB8AC3E}">
        <p14:creationId xmlns:p14="http://schemas.microsoft.com/office/powerpoint/2010/main" val="2001991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71</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73</a:t>
            </a:fld>
            <a:endParaRPr lang="de-DE"/>
          </a:p>
        </p:txBody>
      </p:sp>
    </p:spTree>
    <p:extLst>
      <p:ext uri="{BB962C8B-B14F-4D97-AF65-F5344CB8AC3E}">
        <p14:creationId xmlns:p14="http://schemas.microsoft.com/office/powerpoint/2010/main" val="1857184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86</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88</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100</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real example!</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107</a:t>
            </a:fld>
            <a:endParaRPr lang="en-US"/>
          </a:p>
        </p:txBody>
      </p:sp>
    </p:spTree>
    <p:extLst>
      <p:ext uri="{BB962C8B-B14F-4D97-AF65-F5344CB8AC3E}">
        <p14:creationId xmlns:p14="http://schemas.microsoft.com/office/powerpoint/2010/main" val="394764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a:t>
            </a:r>
            <a:r>
              <a:rPr lang="en-US" baseline="0" dirty="0"/>
              <a:t> same provider!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115</a:t>
            </a:fld>
            <a:endParaRPr lang="en-US"/>
          </a:p>
        </p:txBody>
      </p:sp>
    </p:spTree>
    <p:extLst>
      <p:ext uri="{BB962C8B-B14F-4D97-AF65-F5344CB8AC3E}">
        <p14:creationId xmlns:p14="http://schemas.microsoft.com/office/powerpoint/2010/main" val="82633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20</a:t>
            </a:fld>
            <a:endParaRPr lang="de-DE"/>
          </a:p>
        </p:txBody>
      </p:sp>
    </p:spTree>
    <p:extLst>
      <p:ext uri="{BB962C8B-B14F-4D97-AF65-F5344CB8AC3E}">
        <p14:creationId xmlns:p14="http://schemas.microsoft.com/office/powerpoint/2010/main" val="946059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4/1/20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4/1/20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4/1/20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4/1/20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4/1/20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4/1/20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4/1/20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hyperlink" Target="https://www.projecttier.org/" TargetMode="External"/><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109.png"/><Relationship Id="rId1" Type="http://schemas.openxmlformats.org/officeDocument/2006/relationships/slideLayout" Target="../slideLayouts/slideLayout6.xml"/><Relationship Id="rId5" Type="http://schemas.openxmlformats.org/officeDocument/2006/relationships/image" Target="../media/image111.jpg"/><Relationship Id="rId4" Type="http://schemas.openxmlformats.org/officeDocument/2006/relationships/image" Target="../media/image110.png"/></Relationships>
</file>

<file path=ppt/slides/_rels/slide13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hyperlink" Target="https://doi.org/10.5281/zenodo.3735536" TargetMode="Externa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113.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1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gi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jstor.org/stable/1802906"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doi.org/10.1257/aer.20190759"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hyperlink" Target="https://doi.org/10.1257/aer.20190759" TargetMode="Externa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hyperlink" Target="https://www.icpsr.umich.edu/icpsrweb/ICPSR/search/studies" TargetMode="External"/><Relationship Id="rId2" Type="http://schemas.openxmlformats.org/officeDocument/2006/relationships/hyperlink" Target="https://www.openicpsr.org/openicpsr/search/aea/studies" TargetMode="External"/><Relationship Id="rId1" Type="http://schemas.openxmlformats.org/officeDocument/2006/relationships/slideLayout" Target="../slideLayouts/slideLayout2.xml"/><Relationship Id="rId4" Type="http://schemas.openxmlformats.org/officeDocument/2006/relationships/hyperlink" Target="https://toolbox.google.com/datasetsearch/search"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Implementing </a:t>
            </a:r>
            <a:r>
              <a:rPr lang="en-US"/>
              <a:t>Increased Transparency </a:t>
            </a:r>
            <a:r>
              <a:rPr lang="en-US" dirty="0"/>
              <a:t>and Reproducibility in Economics</a:t>
            </a:r>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lstStyle/>
          <a:p>
            <a:r>
              <a:rPr lang="en-US" dirty="0"/>
              <a:t>What datasets are used</a:t>
            </a:r>
          </a:p>
          <a:p>
            <a:r>
              <a:rPr lang="en-US" dirty="0"/>
              <a:t>Are they cited?</a:t>
            </a:r>
          </a:p>
          <a:p>
            <a:pPr lvl="1"/>
            <a:r>
              <a:rPr lang="en-US" dirty="0"/>
              <a:t>→ in Article?</a:t>
            </a:r>
          </a:p>
          <a:p>
            <a:pPr lvl="1"/>
            <a:r>
              <a:rPr lang="en-US" dirty="0"/>
              <a:t>→ in Online Appendix?</a:t>
            </a:r>
          </a:p>
          <a:p>
            <a:pPr lvl="1"/>
            <a:r>
              <a:rPr lang="en-US" dirty="0"/>
              <a:t>→ in README?</a:t>
            </a:r>
          </a:p>
        </p:txBody>
      </p:sp>
    </p:spTree>
    <p:extLst>
      <p:ext uri="{BB962C8B-B14F-4D97-AF65-F5344CB8AC3E}">
        <p14:creationId xmlns:p14="http://schemas.microsoft.com/office/powerpoint/2010/main" val="4153696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Authors struggle with this!</a:t>
            </a:r>
          </a:p>
        </p:txBody>
      </p:sp>
    </p:spTree>
    <p:extLst>
      <p:ext uri="{BB962C8B-B14F-4D97-AF65-F5344CB8AC3E}">
        <p14:creationId xmlns:p14="http://schemas.microsoft.com/office/powerpoint/2010/main" val="14098034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3"/>
          <p:cNvPicPr>
            <a:picLocks noChangeAspect="1"/>
          </p:cNvPicPr>
          <p:nvPr/>
        </p:nvPicPr>
        <p:blipFill>
          <a:blip r:embed="rId3"/>
          <a:stretch>
            <a:fillRect/>
          </a:stretch>
        </p:blipFill>
        <p:spPr>
          <a:xfrm>
            <a:off x="193964" y="2632075"/>
            <a:ext cx="11771313" cy="1854200"/>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456411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Data Publishers struggle with this!</a:t>
            </a:r>
          </a:p>
        </p:txBody>
      </p:sp>
    </p:spTree>
    <p:extLst>
      <p:ext uri="{BB962C8B-B14F-4D97-AF65-F5344CB8AC3E}">
        <p14:creationId xmlns:p14="http://schemas.microsoft.com/office/powerpoint/2010/main" val="21976327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OECD</a:t>
            </a:r>
          </a:p>
        </p:txBody>
      </p:sp>
      <p:pic>
        <p:nvPicPr>
          <p:cNvPr id="4" name="Content Placeholder 3"/>
          <p:cNvPicPr>
            <a:picLocks noGrp="1" noChangeAspect="1"/>
          </p:cNvPicPr>
          <p:nvPr>
            <p:ph idx="1"/>
          </p:nvPr>
        </p:nvPicPr>
        <p:blipFill>
          <a:blip r:embed="rId2"/>
          <a:stretch>
            <a:fillRect/>
          </a:stretch>
        </p:blipFill>
        <p:spPr>
          <a:xfrm>
            <a:off x="2784889" y="1445078"/>
            <a:ext cx="7323262" cy="4958217"/>
          </a:xfrm>
          <a:prstGeom prst="rect">
            <a:avLst/>
          </a:prstGeom>
        </p:spPr>
      </p:pic>
      <p:cxnSp>
        <p:nvCxnSpPr>
          <p:cNvPr id="6" name="Straight Arrow Connector 5"/>
          <p:cNvCxnSpPr/>
          <p:nvPr/>
        </p:nvCxnSpPr>
        <p:spPr>
          <a:xfrm flipV="1">
            <a:off x="1845128" y="1690688"/>
            <a:ext cx="3412672" cy="12001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63349" y="3045279"/>
            <a:ext cx="2590094" cy="923330"/>
          </a:xfrm>
          <a:prstGeom prst="rect">
            <a:avLst/>
          </a:prstGeom>
          <a:solidFill>
            <a:schemeClr val="bg2"/>
          </a:solidFill>
          <a:ln>
            <a:solidFill>
              <a:schemeClr val="accent1"/>
            </a:solidFill>
          </a:ln>
          <a:effectLst>
            <a:outerShdw blurRad="50800" dist="127000" dir="2700000" algn="tl" rotWithShape="0">
              <a:prstClr val="black">
                <a:alpha val="40000"/>
              </a:prstClr>
            </a:outerShdw>
          </a:effectLst>
        </p:spPr>
        <p:txBody>
          <a:bodyPr wrap="square" rtlCol="0">
            <a:spAutoFit/>
          </a:bodyPr>
          <a:lstStyle/>
          <a:p>
            <a:r>
              <a:rPr lang="en-US" dirty="0"/>
              <a:t>URL does not always change!</a:t>
            </a:r>
            <a:endParaRPr lang="en-US" dirty="0">
              <a:solidFill>
                <a:schemeClr val="bg2"/>
              </a:solidFill>
            </a:endParaRPr>
          </a:p>
          <a:p>
            <a:r>
              <a:rPr lang="en-US" dirty="0">
                <a:solidFill>
                  <a:schemeClr val="bg2"/>
                </a:solidFill>
              </a:rPr>
              <a:t>(but sometimes it does)</a:t>
            </a:r>
          </a:p>
        </p:txBody>
      </p:sp>
    </p:spTree>
    <p:extLst>
      <p:ext uri="{BB962C8B-B14F-4D97-AF65-F5344CB8AC3E}">
        <p14:creationId xmlns:p14="http://schemas.microsoft.com/office/powerpoint/2010/main" val="223071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OECD</a:t>
            </a:r>
          </a:p>
        </p:txBody>
      </p:sp>
      <p:pic>
        <p:nvPicPr>
          <p:cNvPr id="4" name="Content Placeholder 3"/>
          <p:cNvPicPr>
            <a:picLocks noGrp="1" noChangeAspect="1"/>
          </p:cNvPicPr>
          <p:nvPr>
            <p:ph idx="1"/>
          </p:nvPr>
        </p:nvPicPr>
        <p:blipFill>
          <a:blip r:embed="rId2"/>
          <a:stretch>
            <a:fillRect/>
          </a:stretch>
        </p:blipFill>
        <p:spPr>
          <a:xfrm>
            <a:off x="2784889" y="1445078"/>
            <a:ext cx="7323262" cy="4958217"/>
          </a:xfrm>
          <a:prstGeom prst="rect">
            <a:avLst/>
          </a:prstGeom>
        </p:spPr>
      </p:pic>
      <p:pic>
        <p:nvPicPr>
          <p:cNvPr id="3" name="Picture 2"/>
          <p:cNvPicPr>
            <a:picLocks noChangeAspect="1"/>
          </p:cNvPicPr>
          <p:nvPr/>
        </p:nvPicPr>
        <p:blipFill>
          <a:blip r:embed="rId3"/>
          <a:stretch>
            <a:fillRect/>
          </a:stretch>
        </p:blipFill>
        <p:spPr>
          <a:xfrm>
            <a:off x="2798838" y="1445078"/>
            <a:ext cx="8249074" cy="4826248"/>
          </a:xfrm>
          <a:prstGeom prst="rect">
            <a:avLst/>
          </a:prstGeom>
        </p:spPr>
      </p:pic>
      <p:cxnSp>
        <p:nvCxnSpPr>
          <p:cNvPr id="6" name="Straight Arrow Connector 5"/>
          <p:cNvCxnSpPr/>
          <p:nvPr/>
        </p:nvCxnSpPr>
        <p:spPr>
          <a:xfrm flipV="1">
            <a:off x="1845128" y="1690688"/>
            <a:ext cx="3412672" cy="12001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63349" y="3045279"/>
            <a:ext cx="2590094" cy="923330"/>
          </a:xfrm>
          <a:prstGeom prst="rect">
            <a:avLst/>
          </a:prstGeom>
          <a:solidFill>
            <a:schemeClr val="bg2"/>
          </a:solidFill>
          <a:ln>
            <a:solidFill>
              <a:schemeClr val="accent1"/>
            </a:solidFill>
          </a:ln>
          <a:effectLst>
            <a:outerShdw blurRad="50800" dist="127000" dir="2700000" algn="tl" rotWithShape="0">
              <a:prstClr val="black">
                <a:alpha val="40000"/>
              </a:prstClr>
            </a:outerShdw>
          </a:effectLst>
        </p:spPr>
        <p:txBody>
          <a:bodyPr wrap="square" rtlCol="0">
            <a:spAutoFit/>
          </a:bodyPr>
          <a:lstStyle/>
          <a:p>
            <a:r>
              <a:rPr lang="en-US" dirty="0"/>
              <a:t>URL does not always change!</a:t>
            </a:r>
          </a:p>
          <a:p>
            <a:r>
              <a:rPr lang="en-US" dirty="0"/>
              <a:t>(but sometimes it does)</a:t>
            </a:r>
          </a:p>
        </p:txBody>
      </p:sp>
    </p:spTree>
    <p:extLst>
      <p:ext uri="{BB962C8B-B14F-4D97-AF65-F5344CB8AC3E}">
        <p14:creationId xmlns:p14="http://schemas.microsoft.com/office/powerpoint/2010/main" val="3654217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OECD</a:t>
            </a:r>
          </a:p>
        </p:txBody>
      </p:sp>
      <p:pic>
        <p:nvPicPr>
          <p:cNvPr id="4" name="Content Placeholder 3"/>
          <p:cNvPicPr>
            <a:picLocks noGrp="1" noChangeAspect="1"/>
          </p:cNvPicPr>
          <p:nvPr>
            <p:ph idx="1"/>
          </p:nvPr>
        </p:nvPicPr>
        <p:blipFill>
          <a:blip r:embed="rId2"/>
          <a:stretch>
            <a:fillRect/>
          </a:stretch>
        </p:blipFill>
        <p:spPr>
          <a:xfrm>
            <a:off x="2784889" y="1445078"/>
            <a:ext cx="7323262" cy="4958217"/>
          </a:xfrm>
          <a:prstGeom prst="rect">
            <a:avLst/>
          </a:prstGeom>
        </p:spPr>
      </p:pic>
      <p:pic>
        <p:nvPicPr>
          <p:cNvPr id="3" name="Picture 2"/>
          <p:cNvPicPr>
            <a:picLocks noChangeAspect="1"/>
          </p:cNvPicPr>
          <p:nvPr/>
        </p:nvPicPr>
        <p:blipFill>
          <a:blip r:embed="rId3"/>
          <a:stretch>
            <a:fillRect/>
          </a:stretch>
        </p:blipFill>
        <p:spPr>
          <a:xfrm>
            <a:off x="2798838" y="1445078"/>
            <a:ext cx="8249074" cy="4826248"/>
          </a:xfrm>
          <a:prstGeom prst="rect">
            <a:avLst/>
          </a:prstGeom>
        </p:spPr>
      </p:pic>
      <p:pic>
        <p:nvPicPr>
          <p:cNvPr id="5" name="Picture 4"/>
          <p:cNvPicPr>
            <a:picLocks noChangeAspect="1"/>
          </p:cNvPicPr>
          <p:nvPr/>
        </p:nvPicPr>
        <p:blipFill>
          <a:blip r:embed="rId4"/>
          <a:stretch>
            <a:fillRect/>
          </a:stretch>
        </p:blipFill>
        <p:spPr>
          <a:xfrm>
            <a:off x="2784889" y="1445078"/>
            <a:ext cx="8263023" cy="4833311"/>
          </a:xfrm>
          <a:prstGeom prst="rect">
            <a:avLst/>
          </a:prstGeom>
        </p:spPr>
      </p:pic>
      <p:cxnSp>
        <p:nvCxnSpPr>
          <p:cNvPr id="6" name="Straight Arrow Connector 5"/>
          <p:cNvCxnSpPr/>
          <p:nvPr/>
        </p:nvCxnSpPr>
        <p:spPr>
          <a:xfrm flipV="1">
            <a:off x="1845128" y="1690688"/>
            <a:ext cx="3412672" cy="12001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63349" y="3045279"/>
            <a:ext cx="2590094" cy="923330"/>
          </a:xfrm>
          <a:prstGeom prst="rect">
            <a:avLst/>
          </a:prstGeom>
          <a:solidFill>
            <a:schemeClr val="bg2"/>
          </a:solidFill>
          <a:ln>
            <a:solidFill>
              <a:schemeClr val="accent1"/>
            </a:solidFill>
          </a:ln>
          <a:effectLst>
            <a:outerShdw blurRad="50800" dist="127000" dir="2700000" algn="tl" rotWithShape="0">
              <a:prstClr val="black">
                <a:alpha val="40000"/>
              </a:prstClr>
            </a:outerShdw>
          </a:effectLst>
        </p:spPr>
        <p:txBody>
          <a:bodyPr wrap="square" rtlCol="0">
            <a:spAutoFit/>
          </a:bodyPr>
          <a:lstStyle/>
          <a:p>
            <a:r>
              <a:rPr lang="en-US" dirty="0"/>
              <a:t>URL does not always change!</a:t>
            </a:r>
          </a:p>
          <a:p>
            <a:r>
              <a:rPr lang="en-US" dirty="0"/>
              <a:t>(and then it doesn’t…)</a:t>
            </a:r>
          </a:p>
        </p:txBody>
      </p:sp>
      <p:sp>
        <p:nvSpPr>
          <p:cNvPr id="8" name="Rectangle 7"/>
          <p:cNvSpPr/>
          <p:nvPr/>
        </p:nvSpPr>
        <p:spPr>
          <a:xfrm>
            <a:off x="8007658" y="2308194"/>
            <a:ext cx="2494625" cy="80786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6029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13026" y="2585604"/>
            <a:ext cx="11965947" cy="185708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911341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FRED (St. Louis Fed) </a:t>
            </a:r>
          </a:p>
        </p:txBody>
      </p:sp>
      <p:pic>
        <p:nvPicPr>
          <p:cNvPr id="4" name="Content Placeholder 3"/>
          <p:cNvPicPr>
            <a:picLocks noGrp="1" noChangeAspect="1"/>
          </p:cNvPicPr>
          <p:nvPr>
            <p:ph idx="1"/>
          </p:nvPr>
        </p:nvPicPr>
        <p:blipFill>
          <a:blip r:embed="rId2"/>
          <a:stretch>
            <a:fillRect/>
          </a:stretch>
        </p:blipFill>
        <p:spPr>
          <a:xfrm>
            <a:off x="2388821" y="1690688"/>
            <a:ext cx="8115397" cy="4940410"/>
          </a:xfrm>
          <a:prstGeom prst="rect">
            <a:avLst/>
          </a:prstGeom>
        </p:spPr>
      </p:pic>
      <p:pic>
        <p:nvPicPr>
          <p:cNvPr id="5" name="Picture 4"/>
          <p:cNvPicPr>
            <a:picLocks noChangeAspect="1"/>
          </p:cNvPicPr>
          <p:nvPr/>
        </p:nvPicPr>
        <p:blipFill>
          <a:blip r:embed="rId3"/>
          <a:stretch>
            <a:fillRect/>
          </a:stretch>
        </p:blipFill>
        <p:spPr>
          <a:xfrm>
            <a:off x="1090612" y="2728912"/>
            <a:ext cx="10010775" cy="14001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654110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1446550"/>
          </a:xfrm>
          <a:prstGeom prst="rect">
            <a:avLst/>
          </a:prstGeom>
          <a:noFill/>
        </p:spPr>
        <p:txBody>
          <a:bodyPr wrap="square" rtlCol="0">
            <a:spAutoFit/>
          </a:bodyPr>
          <a:lstStyle/>
          <a:p>
            <a:pPr algn="ctr"/>
            <a:r>
              <a:rPr lang="en-US" sz="8800" dirty="0">
                <a:solidFill>
                  <a:schemeClr val="bg1"/>
                </a:solidFill>
              </a:rPr>
              <a:t>Some Suggestions</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a:solidFill>
                  <a:schemeClr val="bg1"/>
                </a:solidFill>
              </a:rPr>
              <a:t>For authors</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Encourage Best Practices</a:t>
            </a:r>
          </a:p>
        </p:txBody>
      </p:sp>
      <p:sp>
        <p:nvSpPr>
          <p:cNvPr id="3" name="Content Placeholder 2"/>
          <p:cNvSpPr>
            <a:spLocks noGrp="1"/>
          </p:cNvSpPr>
          <p:nvPr>
            <p:ph idx="1"/>
          </p:nvPr>
        </p:nvSpPr>
        <p:spPr/>
        <p:txBody>
          <a:bodyPr>
            <a:normAutofit/>
          </a:bodyPr>
          <a:lstStyle/>
          <a:p>
            <a:r>
              <a:rPr lang="en-US" sz="4400" b="1" dirty="0">
                <a:solidFill>
                  <a:schemeClr val="accent6">
                    <a:lumMod val="75000"/>
                  </a:schemeClr>
                </a:solidFill>
              </a:rPr>
              <a:t>Follow robust coding</a:t>
            </a:r>
          </a:p>
          <a:p>
            <a:pPr lvl="1"/>
            <a:r>
              <a:rPr lang="en-US" sz="4000" dirty="0"/>
              <a:t>Ensure that code reliably produces results</a:t>
            </a:r>
            <a:br>
              <a:rPr lang="en-US" sz="4000" dirty="0"/>
            </a:br>
            <a:r>
              <a:rPr lang="en-US" sz="4000" i="1" dirty="0">
                <a:solidFill>
                  <a:schemeClr val="bg1">
                    <a:lumMod val="65000"/>
                  </a:schemeClr>
                </a:solidFill>
              </a:rPr>
              <a:t>(possibly automated)</a:t>
            </a:r>
          </a:p>
          <a:p>
            <a:pPr lvl="1"/>
            <a:r>
              <a:rPr lang="en-US" sz="4000" dirty="0"/>
              <a:t>Before you finish the manuscript, run all analysis code again</a:t>
            </a:r>
            <a:br>
              <a:rPr lang="en-US" sz="4000" dirty="0"/>
            </a:br>
            <a:r>
              <a:rPr lang="en-US" sz="4000" i="1" dirty="0">
                <a:solidFill>
                  <a:schemeClr val="bg1">
                    <a:lumMod val="65000"/>
                  </a:schemeClr>
                </a:solidFill>
              </a:rPr>
              <a:t>(if not too onerous)</a:t>
            </a:r>
          </a:p>
        </p:txBody>
      </p:sp>
    </p:spTree>
    <p:extLst>
      <p:ext uri="{BB962C8B-B14F-4D97-AF65-F5344CB8AC3E}">
        <p14:creationId xmlns:p14="http://schemas.microsoft.com/office/powerpoint/2010/main" val="2659447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5716" y="674400"/>
            <a:ext cx="11860567" cy="5509200"/>
          </a:xfrm>
          <a:prstGeom prst="rect">
            <a:avLst/>
          </a:prstGeom>
          <a:noFill/>
        </p:spPr>
        <p:txBody>
          <a:bodyPr wrap="square" rtlCol="0">
            <a:spAutoFit/>
          </a:bodyPr>
          <a:lstStyle/>
          <a:p>
            <a:pPr algn="ctr"/>
            <a:r>
              <a:rPr lang="en-US" sz="8800" dirty="0">
                <a:solidFill>
                  <a:schemeClr val="accent4">
                    <a:lumMod val="20000"/>
                    <a:lumOff val="80000"/>
                  </a:schemeClr>
                </a:solidFill>
              </a:rPr>
              <a:t>Proposed:</a:t>
            </a:r>
            <a:br>
              <a:rPr lang="en-US" sz="8800" dirty="0">
                <a:solidFill>
                  <a:schemeClr val="bg1"/>
                </a:solidFill>
              </a:rPr>
            </a:br>
            <a:r>
              <a:rPr lang="en-US" sz="8800" dirty="0">
                <a:solidFill>
                  <a:schemeClr val="bg1"/>
                </a:solidFill>
              </a:rPr>
              <a:t>Explicit DAS or</a:t>
            </a:r>
          </a:p>
          <a:p>
            <a:pPr algn="ctr"/>
            <a:r>
              <a:rPr lang="en-US" sz="8800" dirty="0">
                <a:solidFill>
                  <a:schemeClr val="accent6">
                    <a:lumMod val="60000"/>
                    <a:lumOff val="40000"/>
                  </a:schemeClr>
                </a:solidFill>
              </a:rPr>
              <a:t>Incorporate into </a:t>
            </a:r>
            <a:br>
              <a:rPr lang="en-US" sz="8800" dirty="0">
                <a:solidFill>
                  <a:schemeClr val="accent6">
                    <a:lumMod val="60000"/>
                    <a:lumOff val="40000"/>
                  </a:schemeClr>
                </a:solidFill>
              </a:rPr>
            </a:br>
            <a:r>
              <a:rPr lang="en-US" sz="8800" dirty="0">
                <a:solidFill>
                  <a:schemeClr val="accent6">
                    <a:lumMod val="60000"/>
                    <a:lumOff val="40000"/>
                  </a:schemeClr>
                </a:solidFill>
              </a:rPr>
              <a:t>standardized README</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27675731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a:solidFill>
                  <a:schemeClr val="bg1"/>
                </a:solidFill>
              </a:rPr>
              <a:t>For institutions</a:t>
            </a:r>
            <a:endParaRPr lang="en-US" dirty="0">
              <a:solidFill>
                <a:schemeClr val="bg1"/>
              </a:solidFill>
            </a:endParaRPr>
          </a:p>
        </p:txBody>
      </p:sp>
    </p:spTree>
    <p:extLst>
      <p:ext uri="{BB962C8B-B14F-4D97-AF65-F5344CB8AC3E}">
        <p14:creationId xmlns:p14="http://schemas.microsoft.com/office/powerpoint/2010/main" val="9359492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support for researchers</a:t>
            </a:r>
          </a:p>
        </p:txBody>
      </p:sp>
      <p:sp>
        <p:nvSpPr>
          <p:cNvPr id="3" name="Content Placeholder 2"/>
          <p:cNvSpPr>
            <a:spLocks noGrp="1"/>
          </p:cNvSpPr>
          <p:nvPr>
            <p:ph idx="1"/>
          </p:nvPr>
        </p:nvSpPr>
        <p:spPr/>
        <p:txBody>
          <a:bodyPr/>
          <a:lstStyle/>
          <a:p>
            <a:r>
              <a:rPr lang="en-US" dirty="0"/>
              <a:t>Training in methods (with various centers, institutions, etc.)</a:t>
            </a:r>
          </a:p>
          <a:p>
            <a:pPr lvl="1"/>
            <a:r>
              <a:rPr lang="en-US" dirty="0"/>
              <a:t>For current researchers (Carpentries, custom, etc.)</a:t>
            </a:r>
          </a:p>
          <a:p>
            <a:pPr lvl="1"/>
            <a:r>
              <a:rPr lang="en-US" dirty="0"/>
              <a:t>For integration into curriculums</a:t>
            </a:r>
          </a:p>
          <a:p>
            <a:r>
              <a:rPr lang="en-US" dirty="0"/>
              <a:t>Tools to streamline the process </a:t>
            </a:r>
          </a:p>
          <a:p>
            <a:pPr lvl="1"/>
            <a:r>
              <a:rPr lang="en-US" dirty="0"/>
              <a:t>DOI for research data</a:t>
            </a:r>
          </a:p>
          <a:p>
            <a:pPr lvl="1"/>
            <a:r>
              <a:rPr lang="en-US" dirty="0"/>
              <a:t>Facilitate citation according to various practices (media, academia)</a:t>
            </a:r>
          </a:p>
          <a:p>
            <a:r>
              <a:rPr lang="en-US" dirty="0"/>
              <a:t>Awareness</a:t>
            </a:r>
          </a:p>
          <a:p>
            <a:pPr lvl="1"/>
            <a:r>
              <a:rPr lang="en-US" dirty="0"/>
              <a:t>Consider as part of performance measurement</a:t>
            </a:r>
          </a:p>
          <a:p>
            <a:pPr lvl="1"/>
            <a:r>
              <a:rPr lang="en-US" dirty="0"/>
              <a:t>Assess as part of institutional reputation</a:t>
            </a:r>
          </a:p>
        </p:txBody>
      </p:sp>
    </p:spTree>
    <p:extLst>
      <p:ext uri="{BB962C8B-B14F-4D97-AF65-F5344CB8AC3E}">
        <p14:creationId xmlns:p14="http://schemas.microsoft.com/office/powerpoint/2010/main" val="26216664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Emphasize training in methods</a:t>
            </a:r>
          </a:p>
        </p:txBody>
      </p:sp>
      <p:sp>
        <p:nvSpPr>
          <p:cNvPr id="6" name="Content Placeholder 5"/>
          <p:cNvSpPr>
            <a:spLocks noGrp="1"/>
          </p:cNvSpPr>
          <p:nvPr>
            <p:ph sz="half" idx="1"/>
          </p:nvPr>
        </p:nvSpPr>
        <p:spPr/>
        <p:txBody>
          <a:bodyPr/>
          <a:lstStyle/>
          <a:p>
            <a:r>
              <a:rPr lang="en-US" dirty="0"/>
              <a:t>Training for replicators</a:t>
            </a:r>
          </a:p>
        </p:txBody>
      </p:sp>
      <p:sp>
        <p:nvSpPr>
          <p:cNvPr id="7" name="Content Placeholder 6"/>
          <p:cNvSpPr>
            <a:spLocks noGrp="1"/>
          </p:cNvSpPr>
          <p:nvPr>
            <p:ph sz="half" idx="2"/>
          </p:nvPr>
        </p:nvSpPr>
        <p:spPr/>
        <p:txBody>
          <a:bodyPr/>
          <a:lstStyle/>
          <a:p>
            <a:endParaRPr lang="en-US" dirty="0"/>
          </a:p>
        </p:txBody>
      </p:sp>
      <p:pic>
        <p:nvPicPr>
          <p:cNvPr id="10" name="Picture 9"/>
          <p:cNvPicPr>
            <a:picLocks noChangeAspect="1"/>
          </p:cNvPicPr>
          <p:nvPr/>
        </p:nvPicPr>
        <p:blipFill>
          <a:blip r:embed="rId2"/>
          <a:stretch>
            <a:fillRect/>
          </a:stretch>
        </p:blipFill>
        <p:spPr>
          <a:xfrm>
            <a:off x="6733336" y="1468431"/>
            <a:ext cx="4004216" cy="4463716"/>
          </a:xfrm>
          <a:prstGeom prst="rect">
            <a:avLst/>
          </a:prstGeom>
          <a:ln>
            <a:solidFill>
              <a:schemeClr val="tx1"/>
            </a:solidFill>
          </a:ln>
          <a:effectLst>
            <a:outerShdw blurRad="50800" dist="38100" dir="2700000" algn="tl" rotWithShape="0">
              <a:prstClr val="black">
                <a:alpha val="40000"/>
              </a:prstClr>
            </a:outerShdw>
          </a:effectLst>
        </p:spPr>
      </p:pic>
      <p:pic>
        <p:nvPicPr>
          <p:cNvPr id="4" name="pasted-image.tiff"/>
          <p:cNvPicPr>
            <a:picLocks noChangeAspect="1"/>
          </p:cNvPicPr>
          <p:nvPr/>
        </p:nvPicPr>
        <p:blipFill>
          <a:blip r:embed="rId3"/>
          <a:stretch>
            <a:fillRect/>
          </a:stretch>
        </p:blipFill>
        <p:spPr>
          <a:xfrm>
            <a:off x="8333119" y="1468431"/>
            <a:ext cx="889758" cy="889758"/>
          </a:xfrm>
          <a:prstGeom prst="rect">
            <a:avLst/>
          </a:prstGeom>
          <a:ln w="12700">
            <a:miter lim="400000"/>
          </a:ln>
        </p:spPr>
      </p:pic>
      <p:pic>
        <p:nvPicPr>
          <p:cNvPr id="5" name="Picture 4">
            <a:extLst>
              <a:ext uri="{FF2B5EF4-FFF2-40B4-BE49-F238E27FC236}">
                <a16:creationId xmlns:a16="http://schemas.microsoft.com/office/drawing/2014/main" id="{9B89FCA9-3961-4E4F-8A02-F828BAA90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947" y="1254660"/>
            <a:ext cx="2625425" cy="1288671"/>
          </a:xfrm>
          <a:prstGeom prst="rect">
            <a:avLst/>
          </a:prstGeom>
        </p:spPr>
      </p:pic>
      <p:pic>
        <p:nvPicPr>
          <p:cNvPr id="8" name="Picture 7"/>
          <p:cNvPicPr>
            <a:picLocks noChangeAspect="1"/>
          </p:cNvPicPr>
          <p:nvPr/>
        </p:nvPicPr>
        <p:blipFill>
          <a:blip r:embed="rId5"/>
          <a:stretch>
            <a:fillRect/>
          </a:stretch>
        </p:blipFill>
        <p:spPr>
          <a:xfrm>
            <a:off x="2403249" y="2529222"/>
            <a:ext cx="3285448" cy="2944144"/>
          </a:xfrm>
          <a:prstGeom prst="rect">
            <a:avLst/>
          </a:prstGeom>
          <a:effectLst>
            <a:outerShdw blurRad="50800" dist="38100" dir="2700000" algn="tl" rotWithShape="0">
              <a:prstClr val="black">
                <a:alpha val="40000"/>
              </a:prstClr>
            </a:outerShdw>
          </a:effectLst>
        </p:spPr>
      </p:pic>
      <p:pic>
        <p:nvPicPr>
          <p:cNvPr id="9" name="Graphic 5">
            <a:extLst>
              <a:ext uri="{FF2B5EF4-FFF2-40B4-BE49-F238E27FC236}">
                <a16:creationId xmlns:a16="http://schemas.microsoft.com/office/drawing/2014/main" id="{A458B919-0DD1-0344-B368-C38F43ACD40D}"/>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660755" y="2358189"/>
            <a:ext cx="1992474" cy="822007"/>
          </a:xfrm>
          <a:prstGeom prst="rect">
            <a:avLst/>
          </a:prstGeom>
        </p:spPr>
      </p:pic>
      <p:pic>
        <p:nvPicPr>
          <p:cNvPr id="11" name="Picture 10"/>
          <p:cNvPicPr>
            <a:picLocks noChangeAspect="1"/>
          </p:cNvPicPr>
          <p:nvPr/>
        </p:nvPicPr>
        <p:blipFill>
          <a:blip r:embed="rId6"/>
          <a:stretch>
            <a:fillRect/>
          </a:stretch>
        </p:blipFill>
        <p:spPr>
          <a:xfrm>
            <a:off x="4553014" y="3649588"/>
            <a:ext cx="3031835" cy="3098340"/>
          </a:xfrm>
          <a:prstGeom prst="rect">
            <a:avLst/>
          </a:prstGeom>
          <a:effectLst>
            <a:outerShdw blurRad="50800" dist="38100" dir="2700000" algn="tl" rotWithShape="0">
              <a:prstClr val="black">
                <a:alpha val="40000"/>
              </a:prstClr>
            </a:outerShdw>
          </a:effectLst>
        </p:spPr>
      </p:pic>
      <p:sp>
        <p:nvSpPr>
          <p:cNvPr id="13" name="TextBox 12"/>
          <p:cNvSpPr txBox="1"/>
          <p:nvPr/>
        </p:nvSpPr>
        <p:spPr>
          <a:xfrm>
            <a:off x="60423" y="6009264"/>
            <a:ext cx="5185611" cy="646331"/>
          </a:xfrm>
          <a:prstGeom prst="rect">
            <a:avLst/>
          </a:prstGeom>
          <a:noFill/>
        </p:spPr>
        <p:txBody>
          <a:bodyPr wrap="square" rtlCol="0">
            <a:spAutoFit/>
          </a:bodyPr>
          <a:lstStyle/>
          <a:p>
            <a:r>
              <a:rPr lang="en-US" sz="1200" dirty="0">
                <a:solidFill>
                  <a:schemeClr val="bg1">
                    <a:lumMod val="85000"/>
                  </a:schemeClr>
                </a:solidFill>
                <a:hlinkClick r:id="rId7"/>
              </a:rPr>
              <a:t>https://labordynamicsinstitute.github.io/replicability-training</a:t>
            </a:r>
            <a:r>
              <a:rPr lang="en-US" sz="1200" dirty="0">
                <a:solidFill>
                  <a:schemeClr val="bg1">
                    <a:lumMod val="85000"/>
                  </a:schemeClr>
                </a:solidFill>
                <a:hlinkClick r:id="" action="ppaction://noaction"/>
              </a:rPr>
              <a:t>/</a:t>
            </a:r>
          </a:p>
          <a:p>
            <a:r>
              <a:rPr lang="en-US" sz="1200" dirty="0">
                <a:solidFill>
                  <a:schemeClr val="bg1">
                    <a:lumMod val="85000"/>
                  </a:schemeClr>
                </a:solidFill>
                <a:hlinkClick r:id="" action="ppaction://noaction"/>
              </a:rPr>
              <a:t>https</a:t>
            </a:r>
            <a:r>
              <a:rPr lang="en-US" sz="1200" dirty="0">
                <a:solidFill>
                  <a:schemeClr val="bg1">
                    <a:lumMod val="85000"/>
                  </a:schemeClr>
                </a:solidFill>
                <a:hlinkClick r:id="rId7"/>
              </a:rPr>
              <a:t>://github.com/BITSS/ACRE</a:t>
            </a:r>
            <a:r>
              <a:rPr lang="en-US" sz="1200" dirty="0">
                <a:solidFill>
                  <a:schemeClr val="bg1">
                    <a:lumMod val="85000"/>
                  </a:schemeClr>
                </a:solidFill>
                <a:hlinkClick r:id="" action="ppaction://noaction"/>
              </a:rPr>
              <a:t>/</a:t>
            </a:r>
          </a:p>
          <a:p>
            <a:r>
              <a:rPr lang="en-US" sz="1200" dirty="0">
                <a:solidFill>
                  <a:schemeClr val="bg1">
                    <a:lumMod val="85000"/>
                  </a:schemeClr>
                </a:solidFill>
                <a:hlinkClick r:id="" action="ppaction://noaction"/>
              </a:rPr>
              <a:t>https</a:t>
            </a:r>
            <a:r>
              <a:rPr lang="en-US" sz="1200" dirty="0">
                <a:solidFill>
                  <a:schemeClr val="bg1">
                    <a:lumMod val="85000"/>
                  </a:schemeClr>
                </a:solidFill>
                <a:hlinkClick r:id="rId7"/>
              </a:rPr>
              <a:t>://www.projecttier.org/</a:t>
            </a:r>
            <a:r>
              <a:rPr lang="en-US" sz="1200" dirty="0">
                <a:solidFill>
                  <a:schemeClr val="bg1">
                    <a:lumMod val="85000"/>
                  </a:schemeClr>
                </a:solidFill>
              </a:rPr>
              <a:t> </a:t>
            </a:r>
          </a:p>
        </p:txBody>
      </p:sp>
    </p:spTree>
    <p:extLst>
      <p:ext uri="{BB962C8B-B14F-4D97-AF65-F5344CB8AC3E}">
        <p14:creationId xmlns:p14="http://schemas.microsoft.com/office/powerpoint/2010/main" val="15295830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91043-CDC2-6D49-9E02-9DEE122D0EF7}"/>
              </a:ext>
            </a:extLst>
          </p:cNvPr>
          <p:cNvSpPr>
            <a:spLocks noGrp="1"/>
          </p:cNvSpPr>
          <p:nvPr>
            <p:ph type="title"/>
          </p:nvPr>
        </p:nvSpPr>
        <p:spPr>
          <a:xfrm>
            <a:off x="838200" y="963877"/>
            <a:ext cx="3494362" cy="4930246"/>
          </a:xfrm>
        </p:spPr>
        <p:txBody>
          <a:bodyPr>
            <a:normAutofit/>
          </a:bodyPr>
          <a:lstStyle/>
          <a:p>
            <a:pPr algn="r"/>
            <a:r>
              <a:rPr lang="en-US" dirty="0"/>
              <a:t>Formal internal verification services?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B9D46F-EBFB-6243-A4A7-811394EE6C56}"/>
              </a:ext>
            </a:extLst>
          </p:cNvPr>
          <p:cNvSpPr>
            <a:spLocks noGrp="1"/>
          </p:cNvSpPr>
          <p:nvPr>
            <p:ph idx="1"/>
          </p:nvPr>
        </p:nvSpPr>
        <p:spPr>
          <a:xfrm>
            <a:off x="4976031" y="963877"/>
            <a:ext cx="6377769" cy="4930246"/>
          </a:xfrm>
        </p:spPr>
        <p:txBody>
          <a:bodyPr anchor="ctr">
            <a:normAutofit/>
          </a:bodyPr>
          <a:lstStyle/>
          <a:p>
            <a:r>
              <a:rPr lang="en-US" sz="2400" dirty="0"/>
              <a:t>What is the (reputational) cost of </a:t>
            </a:r>
            <a:r>
              <a:rPr lang="en-US" sz="2400" b="1" dirty="0">
                <a:solidFill>
                  <a:schemeClr val="accent6">
                    <a:lumMod val="50000"/>
                  </a:schemeClr>
                </a:solidFill>
              </a:rPr>
              <a:t>irreproducible outputs?</a:t>
            </a:r>
          </a:p>
          <a:p>
            <a:r>
              <a:rPr lang="en-US" sz="2400" dirty="0"/>
              <a:t>What is the (time, money) cost of </a:t>
            </a:r>
            <a:r>
              <a:rPr lang="en-US" sz="2400" b="1" dirty="0">
                <a:solidFill>
                  <a:schemeClr val="accent2">
                    <a:lumMod val="75000"/>
                  </a:schemeClr>
                </a:solidFill>
              </a:rPr>
              <a:t>verifying reproducibility</a:t>
            </a:r>
            <a:r>
              <a:rPr lang="en-US" sz="2400" dirty="0"/>
              <a:t>?</a:t>
            </a:r>
          </a:p>
          <a:p>
            <a:r>
              <a:rPr lang="en-US" sz="2400" dirty="0"/>
              <a:t>What is the </a:t>
            </a:r>
            <a:r>
              <a:rPr lang="en-US" sz="2400" b="1" dirty="0">
                <a:solidFill>
                  <a:schemeClr val="accent1">
                    <a:lumMod val="75000"/>
                  </a:schemeClr>
                </a:solidFill>
              </a:rPr>
              <a:t>cost/benefit of transparency</a:t>
            </a:r>
            <a:r>
              <a:rPr lang="en-US" sz="2400" dirty="0"/>
              <a:t>? </a:t>
            </a:r>
          </a:p>
          <a:p>
            <a:endParaRPr lang="en-US" sz="2400" dirty="0"/>
          </a:p>
        </p:txBody>
      </p:sp>
    </p:spTree>
    <p:extLst>
      <p:ext uri="{BB962C8B-B14F-4D97-AF65-F5344CB8AC3E}">
        <p14:creationId xmlns:p14="http://schemas.microsoft.com/office/powerpoint/2010/main" val="1280958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365125"/>
            <a:ext cx="5181599" cy="1325563"/>
          </a:xfrm>
        </p:spPr>
        <p:txBody>
          <a:bodyPr/>
          <a:lstStyle/>
          <a:p>
            <a:endParaRPr lang="en-US" dirty="0"/>
          </a:p>
        </p:txBody>
      </p:sp>
      <p:pic>
        <p:nvPicPr>
          <p:cNvPr id="5" name="Content Placeholder 4"/>
          <p:cNvPicPr>
            <a:picLocks noGrp="1" noChangeAspect="1"/>
          </p:cNvPicPr>
          <p:nvPr>
            <p:ph sz="half" idx="1"/>
          </p:nvPr>
        </p:nvPicPr>
        <p:blipFill>
          <a:blip r:embed="rId2"/>
          <a:stretch>
            <a:fillRect/>
          </a:stretch>
        </p:blipFill>
        <p:spPr>
          <a:xfrm>
            <a:off x="838200" y="1967375"/>
            <a:ext cx="5181600" cy="4067838"/>
          </a:xfrm>
          <a:prstGeom prst="rect">
            <a:avLst/>
          </a:prstGeom>
        </p:spPr>
      </p:pic>
      <p:pic>
        <p:nvPicPr>
          <p:cNvPr id="7" name="Content Placeholder 6"/>
          <p:cNvPicPr>
            <a:picLocks noGrp="1" noChangeAspect="1"/>
          </p:cNvPicPr>
          <p:nvPr>
            <p:ph sz="half" idx="2"/>
          </p:nvPr>
        </p:nvPicPr>
        <p:blipFill>
          <a:blip r:embed="rId3"/>
          <a:stretch>
            <a:fillRect/>
          </a:stretch>
        </p:blipFill>
        <p:spPr>
          <a:xfrm>
            <a:off x="6172200" y="2101761"/>
            <a:ext cx="5181600" cy="3799065"/>
          </a:xfrm>
          <a:prstGeom prst="rect">
            <a:avLst/>
          </a:prstGeom>
        </p:spPr>
      </p:pic>
      <p:pic>
        <p:nvPicPr>
          <p:cNvPr id="6" name="Picture 5"/>
          <p:cNvPicPr>
            <a:picLocks noChangeAspect="1"/>
          </p:cNvPicPr>
          <p:nvPr/>
        </p:nvPicPr>
        <p:blipFill>
          <a:blip r:embed="rId4"/>
          <a:stretch>
            <a:fillRect/>
          </a:stretch>
        </p:blipFill>
        <p:spPr>
          <a:xfrm>
            <a:off x="1361642" y="298813"/>
            <a:ext cx="4810558" cy="1601093"/>
          </a:xfrm>
          <a:prstGeom prst="rect">
            <a:avLst/>
          </a:prstGeom>
        </p:spPr>
      </p:pic>
    </p:spTree>
    <p:extLst>
      <p:ext uri="{BB962C8B-B14F-4D97-AF65-F5344CB8AC3E}">
        <p14:creationId xmlns:p14="http://schemas.microsoft.com/office/powerpoint/2010/main" val="32975913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sp>
        <p:nvSpPr>
          <p:cNvPr id="3" name="Content Placeholder 2"/>
          <p:cNvSpPr>
            <a:spLocks noGrp="1"/>
          </p:cNvSpPr>
          <p:nvPr>
            <p:ph idx="1"/>
          </p:nvPr>
        </p:nvSpPr>
        <p:spPr/>
        <p:txBody>
          <a:bodyPr/>
          <a:lstStyle/>
          <a:p>
            <a:pPr marL="0" indent="0" algn="ctr">
              <a:buNone/>
            </a:pPr>
            <a:r>
              <a:rPr lang="en-US" sz="9600" dirty="0"/>
              <a:t>Your students!</a:t>
            </a:r>
          </a:p>
          <a:p>
            <a:pPr marL="0" indent="0" algn="ctr">
              <a:buNone/>
            </a:pPr>
            <a:r>
              <a:rPr lang="en-US" sz="9600" dirty="0"/>
              <a:t>Your colleagues!</a:t>
            </a:r>
          </a:p>
          <a:p>
            <a:endParaRPr lang="en-US" dirty="0"/>
          </a:p>
        </p:txBody>
      </p:sp>
    </p:spTree>
    <p:extLst>
      <p:ext uri="{BB962C8B-B14F-4D97-AF65-F5344CB8AC3E}">
        <p14:creationId xmlns:p14="http://schemas.microsoft.com/office/powerpoint/2010/main" val="21572494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a:solidFill>
                  <a:schemeClr val="bg1"/>
                </a:solidFill>
              </a:rPr>
              <a:t>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Richer metadata, more transparency</a:t>
            </a:r>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a:solidFill>
                  <a:schemeClr val="bg1"/>
                </a:solidFill>
                <a:hlinkClick r:id="rId2"/>
              </a:rPr>
              <a:t>://doi.org/10.5281/zenodo.3735536</a:t>
            </a:r>
            <a:r>
              <a:rPr lang="en-US" sz="4400" b="1">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“cascade” 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data</a:t>
            </a:r>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a:t>Early publications (20</a:t>
            </a:r>
            <a:r>
              <a:rPr lang="en-US" sz="3600" baseline="30000" dirty="0"/>
              <a:t>th</a:t>
            </a:r>
            <a:r>
              <a:rPr lang="en-US" sz="3600" dirty="0"/>
              <a:t> century) contained </a:t>
            </a:r>
            <a:r>
              <a:rPr lang="en-US" sz="3600" b="1" dirty="0">
                <a:solidFill>
                  <a:schemeClr val="accent4">
                    <a:lumMod val="75000"/>
                  </a:schemeClr>
                </a:solidFill>
              </a:rPr>
              <a:t>tables of data</a:t>
            </a:r>
            <a:r>
              <a:rPr lang="en-US" sz="3600" dirty="0"/>
              <a:t>, and the </a:t>
            </a:r>
            <a:r>
              <a:rPr lang="en-US" sz="3600" b="1" dirty="0">
                <a:solidFill>
                  <a:schemeClr val="accent5">
                    <a:lumMod val="75000"/>
                  </a:schemeClr>
                </a:solidFill>
              </a:rPr>
              <a:t>math</a:t>
            </a:r>
            <a:r>
              <a:rPr lang="en-US" sz="3600" dirty="0"/>
              <a:t> was simple (maybe)</a:t>
            </a:r>
          </a:p>
          <a:p>
            <a:pPr lvl="1"/>
            <a:r>
              <a:rPr lang="en-US" sz="4000" b="1" dirty="0">
                <a:solidFill>
                  <a:schemeClr val="accent4">
                    <a:lumMod val="75000"/>
                  </a:schemeClr>
                </a:solidFill>
              </a:rPr>
              <a:t>Data</a:t>
            </a:r>
            <a:r>
              <a:rPr lang="en-US" sz="4000" dirty="0"/>
              <a:t> became electronic, was no longer </a:t>
            </a:r>
            <a:r>
              <a:rPr lang="en-US" sz="4400" b="1" dirty="0">
                <a:solidFill>
                  <a:srgbClr val="C00000"/>
                </a:solidFill>
              </a:rPr>
              <a:t>included</a:t>
            </a:r>
            <a:r>
              <a:rPr lang="en-US" sz="4000" dirty="0"/>
              <a:t> or </a:t>
            </a:r>
            <a:r>
              <a:rPr lang="en-US" sz="4400" b="1" dirty="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614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Results?</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51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describing RELIABLE archives</a:t>
            </a:r>
          </a:p>
        </p:txBody>
      </p:sp>
      <p:sp>
        <p:nvSpPr>
          <p:cNvPr id="3" name="Content Placeholder 2"/>
          <p:cNvSpPr>
            <a:spLocks noGrp="1"/>
          </p:cNvSpPr>
          <p:nvPr>
            <p:ph idx="1"/>
          </p:nvPr>
        </p:nvSpPr>
        <p:spPr/>
        <p:txBody>
          <a:bodyPr/>
          <a:lstStyle/>
          <a:p>
            <a:pPr marL="0" indent="0">
              <a:buNone/>
            </a:pPr>
            <a:r>
              <a:rPr lang="en-US" sz="3600" dirty="0"/>
              <a:t>Many datasets </a:t>
            </a:r>
          </a:p>
          <a:p>
            <a:pPr lvl="1"/>
            <a:r>
              <a:rPr lang="en-US" sz="3200" dirty="0"/>
              <a:t>Are imperfectly described</a:t>
            </a:r>
          </a:p>
          <a:p>
            <a:pPr lvl="2"/>
            <a:r>
              <a:rPr lang="en-US" sz="2800" dirty="0"/>
              <a:t>Very few data citations</a:t>
            </a:r>
          </a:p>
          <a:p>
            <a:pPr lvl="1"/>
            <a:r>
              <a:rPr lang="en-US" sz="3200" dirty="0"/>
              <a:t>Are badly documented</a:t>
            </a:r>
          </a:p>
          <a:p>
            <a:pPr lvl="1"/>
            <a:r>
              <a:rPr lang="en-US" sz="3200" dirty="0"/>
              <a:t>Have no (permanent) location defined </a:t>
            </a:r>
          </a:p>
          <a:p>
            <a:pPr lvl="2"/>
            <a:r>
              <a:rPr lang="en-US" sz="2800" dirty="0"/>
              <a:t>Even for data from high-profile organizations!</a:t>
            </a:r>
          </a:p>
          <a:p>
            <a:pPr lvl="1"/>
            <a:r>
              <a:rPr lang="en-US" sz="3200" dirty="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a:solidFill>
                  <a:schemeClr val="bg1"/>
                </a:solidFill>
              </a:rPr>
              <a:t>What to do?</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t>→ </a:t>
            </a:r>
            <a:r>
              <a:rPr lang="en-US" sz="8800" u="sng" dirty="0">
                <a:solidFill>
                  <a:schemeClr val="bg1"/>
                </a:solidFill>
              </a:rPr>
              <a:t>Verifying</a:t>
            </a:r>
            <a:r>
              <a:rPr lang="en-US" sz="8800" dirty="0">
                <a:solidFill>
                  <a:schemeClr val="bg1"/>
                </a:solidFill>
              </a:rPr>
              <a:t> reproducibility</a:t>
            </a:r>
            <a:endParaRPr lang="en-US" dirty="0">
              <a:solidFill>
                <a:schemeClr val="bg1"/>
              </a:solidFill>
            </a:endParaRPr>
          </a:p>
        </p:txBody>
      </p:sp>
    </p:spTree>
    <p:extLst>
      <p:ext uri="{BB962C8B-B14F-4D97-AF65-F5344CB8AC3E}">
        <p14:creationId xmlns:p14="http://schemas.microsoft.com/office/powerpoint/2010/main" val="366634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29401" y="5909174"/>
            <a:ext cx="7552469" cy="1477328"/>
          </a:xfrm>
          <a:prstGeom prst="rect">
            <a:avLst/>
          </a:prstGeom>
          <a:noFill/>
        </p:spPr>
        <p:txBody>
          <a:bodyPr wrap="square" rtlCol="0">
            <a:spAutoFit/>
          </a:bodyPr>
          <a:lstStyle/>
          <a:p>
            <a:r>
              <a:rPr lang="en-US" dirty="0"/>
              <a:t>Via @</a:t>
            </a:r>
            <a:r>
              <a:rPr lang="en-US" dirty="0" err="1"/>
              <a:t>sdellavi</a:t>
            </a:r>
            <a:endParaRPr lang="en-US" dirty="0"/>
          </a:p>
          <a:p>
            <a:r>
              <a:rPr lang="en-US" dirty="0"/>
              <a:t>E. W. Kemmerer. 2011. “</a:t>
            </a:r>
            <a:r>
              <a:rPr lang="en-US" dirty="0">
                <a:hlinkClick r:id="rId3"/>
              </a:rPr>
              <a:t>Seasonal Variations in the New York Money Market</a:t>
            </a:r>
            <a:r>
              <a:rPr lang="en-US" dirty="0"/>
              <a:t>.”</a:t>
            </a:r>
          </a:p>
          <a:p>
            <a:r>
              <a:rPr lang="en-US" i="1" dirty="0"/>
              <a:t>The American Economic Review, </a:t>
            </a:r>
            <a:r>
              <a:rPr lang="en-US" dirty="0"/>
              <a:t>Vol. 1, No. 1 (March 1911), pp. 33-49 </a:t>
            </a:r>
          </a:p>
          <a:p>
            <a:endParaRPr lang="en-US" dirty="0"/>
          </a:p>
          <a:p>
            <a:endParaRPr lang="en-US" dirty="0"/>
          </a:p>
        </p:txBody>
      </p:sp>
    </p:spTree>
    <p:extLst>
      <p:ext uri="{BB962C8B-B14F-4D97-AF65-F5344CB8AC3E}">
        <p14:creationId xmlns:p14="http://schemas.microsoft.com/office/powerpoint/2010/main" val="1049413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Current Data Availability Policies are Broken</a:t>
            </a:r>
          </a:p>
        </p:txBody>
      </p:sp>
      <p:sp>
        <p:nvSpPr>
          <p:cNvPr id="3" name="Content Placeholder 2"/>
          <p:cNvSpPr>
            <a:spLocks noGrp="1"/>
          </p:cNvSpPr>
          <p:nvPr>
            <p:ph idx="1"/>
          </p:nvPr>
        </p:nvSpPr>
        <p:spPr/>
        <p:txBody>
          <a:bodyPr>
            <a:normAutofit/>
          </a:bodyPr>
          <a:lstStyle/>
          <a:p>
            <a:r>
              <a:rPr lang="en-US" sz="4800" dirty="0"/>
              <a:t>If the Data is </a:t>
            </a:r>
            <a:br>
              <a:rPr lang="en-US" sz="4800" dirty="0"/>
            </a:br>
            <a:r>
              <a:rPr lang="en-US" sz="4800" b="1" dirty="0">
                <a:solidFill>
                  <a:schemeClr val="accent4">
                    <a:lumMod val="75000"/>
                  </a:schemeClr>
                </a:solidFill>
              </a:rPr>
              <a:t>not open-access</a:t>
            </a:r>
            <a:r>
              <a:rPr lang="en-US" sz="4800" dirty="0"/>
              <a:t>,</a:t>
            </a:r>
            <a:br>
              <a:rPr lang="en-US" sz="4800" dirty="0"/>
            </a:br>
            <a:r>
              <a:rPr lang="en-US" sz="4800" dirty="0"/>
              <a:t> </a:t>
            </a:r>
            <a:br>
              <a:rPr lang="en-US" sz="4800" dirty="0"/>
            </a:br>
            <a:r>
              <a:rPr lang="en-US" sz="4800" b="1" dirty="0">
                <a:solidFill>
                  <a:srgbClr val="C00000"/>
                </a:solidFill>
              </a:rPr>
              <a:t>no systematic information is collected </a:t>
            </a:r>
            <a:br>
              <a:rPr lang="en-US" sz="4800" b="1" dirty="0">
                <a:solidFill>
                  <a:srgbClr val="C00000"/>
                </a:solidFill>
              </a:rPr>
            </a:br>
            <a:r>
              <a:rPr lang="en-US" sz="4000" dirty="0"/>
              <a:t>(“exemption”)</a:t>
            </a:r>
            <a:endParaRPr lang="en-US" sz="4000" b="1" dirty="0"/>
          </a:p>
        </p:txBody>
      </p:sp>
    </p:spTree>
    <p:extLst>
      <p:ext uri="{BB962C8B-B14F-4D97-AF65-F5344CB8AC3E}">
        <p14:creationId xmlns:p14="http://schemas.microsoft.com/office/powerpoint/2010/main" val="2519871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asked for “deposits”…</a:t>
            </a:r>
          </a:p>
        </p:txBody>
      </p:sp>
      <p:sp>
        <p:nvSpPr>
          <p:cNvPr id="3" name="Content Placeholder 2"/>
          <p:cNvSpPr>
            <a:spLocks noGrp="1"/>
          </p:cNvSpPr>
          <p:nvPr>
            <p:ph idx="1"/>
          </p:nvPr>
        </p:nvSpPr>
        <p:spPr/>
        <p:txBody>
          <a:bodyPr>
            <a:normAutofit/>
          </a:bodyPr>
          <a:lstStyle/>
          <a:p>
            <a:pPr marL="0" indent="0" algn="ctr">
              <a:buNone/>
            </a:pPr>
            <a:r>
              <a:rPr lang="en-US" sz="6000" dirty="0"/>
              <a:t>If you used files at</a:t>
            </a:r>
            <a:br>
              <a:rPr lang="en-US" sz="6000" dirty="0"/>
            </a:br>
            <a:r>
              <a:rPr lang="en-US" sz="6000" dirty="0"/>
              <a:t>the National Archives,</a:t>
            </a:r>
            <a:br>
              <a:rPr lang="en-US" sz="6000" dirty="0"/>
            </a:br>
            <a:br>
              <a:rPr lang="en-US" sz="6000" dirty="0"/>
            </a:br>
            <a:r>
              <a:rPr lang="en-US" sz="6000" dirty="0"/>
              <a:t>would we ask you to “deposit”  them?</a:t>
            </a:r>
          </a:p>
        </p:txBody>
      </p:sp>
    </p:spTree>
    <p:extLst>
      <p:ext uri="{BB962C8B-B14F-4D97-AF65-F5344CB8AC3E}">
        <p14:creationId xmlns:p14="http://schemas.microsoft.com/office/powerpoint/2010/main" val="3878643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asked for “deposits”…</a:t>
            </a:r>
          </a:p>
        </p:txBody>
      </p:sp>
      <p:sp>
        <p:nvSpPr>
          <p:cNvPr id="3" name="Content Placeholder 2"/>
          <p:cNvSpPr>
            <a:spLocks noGrp="1"/>
          </p:cNvSpPr>
          <p:nvPr>
            <p:ph idx="1"/>
          </p:nvPr>
        </p:nvSpPr>
        <p:spPr/>
        <p:txBody>
          <a:bodyPr>
            <a:normAutofit/>
          </a:bodyPr>
          <a:lstStyle/>
          <a:p>
            <a:pPr marL="0" indent="0" algn="ctr">
              <a:buNone/>
            </a:pPr>
            <a:r>
              <a:rPr lang="en-US" sz="6000" dirty="0"/>
              <a:t>If you used files at</a:t>
            </a:r>
            <a:br>
              <a:rPr lang="en-US" sz="6000" dirty="0"/>
            </a:br>
            <a:r>
              <a:rPr lang="en-US" sz="6000" dirty="0"/>
              <a:t>the National Archives,</a:t>
            </a:r>
            <a:br>
              <a:rPr lang="en-US" sz="6000" dirty="0"/>
            </a:br>
            <a:br>
              <a:rPr lang="en-US" sz="6000" dirty="0"/>
            </a:br>
            <a:r>
              <a:rPr lang="en-US" sz="6000" b="1" dirty="0">
                <a:solidFill>
                  <a:schemeClr val="accent2">
                    <a:lumMod val="50000"/>
                  </a:schemeClr>
                </a:solidFill>
              </a:rPr>
              <a:t>you should describe where they are!</a:t>
            </a:r>
          </a:p>
        </p:txBody>
      </p:sp>
    </p:spTree>
    <p:extLst>
      <p:ext uri="{BB962C8B-B14F-4D97-AF65-F5344CB8AC3E}">
        <p14:creationId xmlns:p14="http://schemas.microsoft.com/office/powerpoint/2010/main" val="4005890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50147" y="674400"/>
            <a:ext cx="8114190" cy="5509200"/>
          </a:xfrm>
          <a:prstGeom prst="rect">
            <a:avLst/>
          </a:prstGeom>
          <a:noFill/>
        </p:spPr>
        <p:txBody>
          <a:bodyPr wrap="square" rtlCol="0">
            <a:spAutoFit/>
          </a:bodyPr>
          <a:lstStyle/>
          <a:p>
            <a:pPr algn="ctr"/>
            <a:r>
              <a:rPr lang="en-US" sz="8800" dirty="0"/>
              <a:t>→</a:t>
            </a:r>
            <a:r>
              <a:rPr lang="en-US" sz="8800" dirty="0">
                <a:solidFill>
                  <a:schemeClr val="bg1"/>
                </a:solidFill>
              </a:rPr>
              <a:t>Require greater transparency of data/code </a:t>
            </a:r>
            <a:endParaRPr lang="en-US" dirty="0">
              <a:solidFill>
                <a:schemeClr val="bg1"/>
              </a:solidFill>
            </a:endParaRPr>
          </a:p>
        </p:txBody>
      </p:sp>
    </p:spTree>
    <p:extLst>
      <p:ext uri="{BB962C8B-B14F-4D97-AF65-F5344CB8AC3E}">
        <p14:creationId xmlns:p14="http://schemas.microsoft.com/office/powerpoint/2010/main" val="1962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50147" y="674400"/>
            <a:ext cx="8114190" cy="4154984"/>
          </a:xfrm>
          <a:prstGeom prst="rect">
            <a:avLst/>
          </a:prstGeom>
          <a:noFill/>
        </p:spPr>
        <p:txBody>
          <a:bodyPr wrap="square" rtlCol="0">
            <a:spAutoFit/>
          </a:bodyPr>
          <a:lstStyle/>
          <a:p>
            <a:pPr algn="ctr"/>
            <a:r>
              <a:rPr lang="en-US" sz="8800" dirty="0"/>
              <a:t>→</a:t>
            </a:r>
            <a:r>
              <a:rPr lang="en-US" sz="8800" dirty="0">
                <a:solidFill>
                  <a:schemeClr val="bg1"/>
                </a:solidFill>
              </a:rPr>
              <a:t>better</a:t>
            </a:r>
            <a:br>
              <a:rPr lang="en-US" sz="8800" dirty="0">
                <a:solidFill>
                  <a:schemeClr val="bg1"/>
                </a:solidFill>
              </a:rPr>
            </a:br>
            <a:r>
              <a:rPr lang="en-US" sz="8800" dirty="0">
                <a:solidFill>
                  <a:schemeClr val="bg1"/>
                </a:solidFill>
              </a:rPr>
              <a:t>provenance</a:t>
            </a:r>
            <a:br>
              <a:rPr lang="en-US" sz="8800" dirty="0">
                <a:solidFill>
                  <a:schemeClr val="bg1"/>
                </a:solidFill>
              </a:rPr>
            </a:br>
            <a:r>
              <a:rPr lang="en-US" sz="8800" dirty="0">
                <a:solidFill>
                  <a:schemeClr val="bg1"/>
                </a:solidFill>
              </a:rPr>
              <a:t>description</a:t>
            </a:r>
            <a:endParaRPr lang="en-US" dirty="0">
              <a:solidFill>
                <a:schemeClr val="bg1"/>
              </a:solidFill>
            </a:endParaRPr>
          </a:p>
        </p:txBody>
      </p:sp>
    </p:spTree>
    <p:extLst>
      <p:ext uri="{BB962C8B-B14F-4D97-AF65-F5344CB8AC3E}">
        <p14:creationId xmlns:p14="http://schemas.microsoft.com/office/powerpoint/2010/main" val="1965580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a:t>Why do journals like “supplemental ZIP files” and affiliated repositories? </a:t>
            </a:r>
          </a:p>
        </p:txBody>
      </p:sp>
      <p:sp>
        <p:nvSpPr>
          <p:cNvPr id="3" name="Content Placeholder 2"/>
          <p:cNvSpPr>
            <a:spLocks noGrp="1"/>
          </p:cNvSpPr>
          <p:nvPr>
            <p:ph idx="1"/>
          </p:nvPr>
        </p:nvSpPr>
        <p:spPr/>
        <p:txBody>
          <a:bodyPr/>
          <a:lstStyle/>
          <a:p>
            <a:pPr marL="0" indent="0" algn="ctr">
              <a:buNone/>
            </a:pPr>
            <a:endParaRPr lang="en-US" sz="3600" dirty="0"/>
          </a:p>
          <a:p>
            <a:pPr lvl="1"/>
            <a:r>
              <a:rPr lang="en-US" dirty="0"/>
              <a:t>They can ensure </a:t>
            </a:r>
            <a:r>
              <a:rPr lang="en-US" b="1" dirty="0">
                <a:solidFill>
                  <a:schemeClr val="accent1">
                    <a:lumMod val="50000"/>
                  </a:schemeClr>
                </a:solidFill>
              </a:rPr>
              <a:t>longevity/ persistence</a:t>
            </a:r>
          </a:p>
          <a:p>
            <a:pPr lvl="1"/>
            <a:r>
              <a:rPr lang="en-US" dirty="0"/>
              <a:t>They can ensure </a:t>
            </a:r>
            <a:r>
              <a:rPr lang="en-US" b="1" dirty="0">
                <a:solidFill>
                  <a:schemeClr val="accent1">
                    <a:lumMod val="50000"/>
                  </a:schemeClr>
                </a:solidFill>
              </a:rPr>
              <a:t>access</a:t>
            </a:r>
          </a:p>
          <a:p>
            <a:pPr lvl="1"/>
            <a:r>
              <a:rPr lang="en-US" dirty="0"/>
              <a:t>They can ensure </a:t>
            </a:r>
            <a:r>
              <a:rPr lang="en-US" b="1" dirty="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354208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a:t>What are the characteristics of </a:t>
            </a:r>
            <a:br>
              <a:rPr lang="en-US" dirty="0"/>
            </a:br>
            <a:r>
              <a:rPr lang="en-US" b="1" dirty="0"/>
              <a:t>trusted repositories</a:t>
            </a:r>
            <a:r>
              <a:rPr lang="en-US" dirty="0"/>
              <a:t> (data archives)? </a:t>
            </a:r>
          </a:p>
        </p:txBody>
      </p:sp>
      <p:sp>
        <p:nvSpPr>
          <p:cNvPr id="3" name="Content Placeholder 2"/>
          <p:cNvSpPr>
            <a:spLocks noGrp="1"/>
          </p:cNvSpPr>
          <p:nvPr>
            <p:ph idx="1"/>
          </p:nvPr>
        </p:nvSpPr>
        <p:spPr/>
        <p:txBody>
          <a:bodyPr/>
          <a:lstStyle/>
          <a:p>
            <a:pPr marL="0" indent="0" algn="ctr">
              <a:buNone/>
            </a:pPr>
            <a:endParaRPr lang="en-US" sz="3600" dirty="0"/>
          </a:p>
          <a:p>
            <a:pPr lvl="1"/>
            <a:r>
              <a:rPr lang="en-US" dirty="0"/>
              <a:t>They DO ensure </a:t>
            </a:r>
            <a:r>
              <a:rPr lang="en-US" b="1" dirty="0">
                <a:solidFill>
                  <a:schemeClr val="accent1">
                    <a:lumMod val="50000"/>
                  </a:schemeClr>
                </a:solidFill>
              </a:rPr>
              <a:t>longevity/ persistence</a:t>
            </a:r>
          </a:p>
          <a:p>
            <a:pPr lvl="1"/>
            <a:r>
              <a:rPr lang="en-US" dirty="0"/>
              <a:t>They DO ensure </a:t>
            </a:r>
            <a:r>
              <a:rPr lang="en-US" b="1" dirty="0">
                <a:solidFill>
                  <a:schemeClr val="accent1">
                    <a:lumMod val="50000"/>
                  </a:schemeClr>
                </a:solidFill>
              </a:rPr>
              <a:t>access</a:t>
            </a:r>
          </a:p>
          <a:p>
            <a:pPr lvl="1"/>
            <a:r>
              <a:rPr lang="en-US" dirty="0"/>
              <a:t>They DO ensure </a:t>
            </a:r>
            <a:r>
              <a:rPr lang="en-US" b="1" dirty="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244694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a:t>More self-deposit repositories in the social sciences</a:t>
            </a:r>
          </a:p>
          <a:p>
            <a:pPr lvl="1"/>
            <a:r>
              <a:rPr lang="en-US" sz="3200" dirty="0" err="1"/>
              <a:t>Dataverse</a:t>
            </a:r>
            <a:endParaRPr lang="en-US" sz="3200" dirty="0"/>
          </a:p>
          <a:p>
            <a:pPr lvl="1"/>
            <a:r>
              <a:rPr lang="en-US" sz="3200" dirty="0" err="1"/>
              <a:t>Figshare</a:t>
            </a:r>
            <a:endParaRPr lang="en-US" sz="3200" dirty="0"/>
          </a:p>
          <a:p>
            <a:pPr lvl="1"/>
            <a:r>
              <a:rPr lang="en-US" dirty="0"/>
              <a:t>(open)</a:t>
            </a:r>
            <a:r>
              <a:rPr lang="en-US" sz="3200" dirty="0"/>
              <a:t>ICPSR</a:t>
            </a:r>
          </a:p>
          <a:p>
            <a:pPr lvl="1"/>
            <a:r>
              <a:rPr lang="en-US" sz="3200" dirty="0" err="1"/>
              <a:t>Zenodo</a:t>
            </a:r>
            <a:endParaRPr lang="en-US" sz="3200" dirty="0"/>
          </a:p>
          <a:p>
            <a:pPr lvl="1"/>
            <a:r>
              <a:rPr lang="en-US" sz="3200" dirty="0"/>
              <a:t>Qualitative Data Repository (QDR)</a:t>
            </a:r>
          </a:p>
          <a:p>
            <a:pPr lvl="1"/>
            <a:r>
              <a:rPr lang="en-US" sz="3200" dirty="0"/>
              <a:t>Others…	</a:t>
            </a:r>
          </a:p>
        </p:txBody>
      </p:sp>
    </p:spTree>
    <p:extLst>
      <p:ext uri="{BB962C8B-B14F-4D97-AF65-F5344CB8AC3E}">
        <p14:creationId xmlns:p14="http://schemas.microsoft.com/office/powerpoint/2010/main" val="3847613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28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709" y="1243387"/>
            <a:ext cx="4509236" cy="1139139"/>
          </a:xfrm>
        </p:spPr>
        <p:txBody>
          <a:bodyPr>
            <a:normAutofit/>
          </a:bodyPr>
          <a:lstStyle/>
          <a:p>
            <a:r>
              <a:rPr lang="en-US" sz="3600" dirty="0"/>
              <a:t>Evolving Journal and Data Infrastructure</a:t>
            </a:r>
          </a:p>
        </p:txBody>
      </p:sp>
      <p:sp>
        <p:nvSpPr>
          <p:cNvPr id="3" name="Content Placeholder 2"/>
          <p:cNvSpPr>
            <a:spLocks noGrp="1"/>
          </p:cNvSpPr>
          <p:nvPr>
            <p:ph idx="1"/>
          </p:nvPr>
        </p:nvSpPr>
        <p:spPr>
          <a:xfrm>
            <a:off x="1388492" y="2549680"/>
            <a:ext cx="4492454" cy="2419097"/>
          </a:xfrm>
        </p:spPr>
        <p:txBody>
          <a:bodyPr anchor="t">
            <a:normAutofit/>
          </a:bodyPr>
          <a:lstStyle/>
          <a:p>
            <a:r>
              <a:rPr lang="en-US" sz="1700" dirty="0"/>
              <a:t>More </a:t>
            </a:r>
            <a:r>
              <a:rPr lang="en-US" sz="1700" strike="sngStrike" dirty="0"/>
              <a:t>self-deposit</a:t>
            </a:r>
            <a:r>
              <a:rPr lang="en-US" sz="1700" dirty="0"/>
              <a:t> repositories in the social sciences</a:t>
            </a:r>
          </a:p>
          <a:p>
            <a:pPr lvl="1"/>
            <a:r>
              <a:rPr lang="en-US" sz="1700" dirty="0" err="1"/>
              <a:t>Dataverse</a:t>
            </a:r>
            <a:endParaRPr lang="en-US" sz="1700" dirty="0"/>
          </a:p>
          <a:p>
            <a:pPr lvl="1"/>
            <a:r>
              <a:rPr lang="en-US" sz="1700" dirty="0" err="1"/>
              <a:t>Figshare</a:t>
            </a:r>
            <a:endParaRPr lang="en-US" sz="1700" dirty="0"/>
          </a:p>
          <a:p>
            <a:pPr lvl="1"/>
            <a:r>
              <a:rPr lang="en-US" sz="1700" dirty="0"/>
              <a:t>(open)ICPSR</a:t>
            </a:r>
          </a:p>
          <a:p>
            <a:pPr lvl="1"/>
            <a:r>
              <a:rPr lang="en-US" sz="1700" dirty="0" err="1"/>
              <a:t>Zenodo</a:t>
            </a:r>
            <a:endParaRPr lang="en-US" sz="1700" dirty="0"/>
          </a:p>
          <a:p>
            <a:pPr lvl="1"/>
            <a:r>
              <a:rPr lang="en-US" sz="1700" dirty="0"/>
              <a:t>Qualitative Data Repository (QDR)</a:t>
            </a:r>
          </a:p>
          <a:p>
            <a:pPr lvl="1"/>
            <a:r>
              <a:rPr lang="en-US" sz="1700" dirty="0"/>
              <a:t>Others…	</a:t>
            </a:r>
          </a:p>
        </p:txBody>
      </p:sp>
      <p:sp>
        <p:nvSpPr>
          <p:cNvPr id="36" name="Freeform: Shape 13">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15">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780E941-D881-8A4F-A4EA-CB3BF645CC02}"/>
              </a:ext>
            </a:extLst>
          </p:cNvPr>
          <p:cNvPicPr>
            <a:picLocks noChangeAspect="1"/>
          </p:cNvPicPr>
          <p:nvPr/>
        </p:nvPicPr>
        <p:blipFill>
          <a:blip r:embed="rId2"/>
          <a:stretch>
            <a:fillRect/>
          </a:stretch>
        </p:blipFill>
        <p:spPr>
          <a:xfrm>
            <a:off x="6034506" y="938776"/>
            <a:ext cx="1048682" cy="531726"/>
          </a:xfrm>
          <a:prstGeom prst="rect">
            <a:avLst/>
          </a:prstGeom>
        </p:spPr>
      </p:pic>
      <p:sp>
        <p:nvSpPr>
          <p:cNvPr id="38" name="Freeform: Shape 17">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B46CA94-E07C-074F-A4AD-02C628129B55}"/>
              </a:ext>
            </a:extLst>
          </p:cNvPr>
          <p:cNvPicPr>
            <a:picLocks noChangeAspect="1"/>
          </p:cNvPicPr>
          <p:nvPr/>
        </p:nvPicPr>
        <p:blipFill>
          <a:blip r:embed="rId3"/>
          <a:stretch>
            <a:fillRect/>
          </a:stretch>
        </p:blipFill>
        <p:spPr>
          <a:xfrm>
            <a:off x="9089409" y="918182"/>
            <a:ext cx="2754569" cy="1052092"/>
          </a:xfrm>
          <a:prstGeom prst="rect">
            <a:avLst/>
          </a:prstGeom>
        </p:spPr>
      </p:pic>
      <p:sp>
        <p:nvSpPr>
          <p:cNvPr id="40" name="Freeform: Shape 21">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23">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Oval 2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DD43F08-F52D-8F40-BB9F-37E1F207F59C}"/>
              </a:ext>
            </a:extLst>
          </p:cNvPr>
          <p:cNvPicPr>
            <a:picLocks noChangeAspect="1"/>
          </p:cNvPicPr>
          <p:nvPr/>
        </p:nvPicPr>
        <p:blipFill>
          <a:blip r:embed="rId4"/>
          <a:stretch>
            <a:fillRect/>
          </a:stretch>
        </p:blipFill>
        <p:spPr>
          <a:xfrm>
            <a:off x="6310806" y="3718260"/>
            <a:ext cx="1885522" cy="737354"/>
          </a:xfrm>
          <a:prstGeom prst="rect">
            <a:avLst/>
          </a:prstGeom>
        </p:spPr>
      </p:pic>
      <p:pic>
        <p:nvPicPr>
          <p:cNvPr id="6" name="Picture 5">
            <a:extLst>
              <a:ext uri="{FF2B5EF4-FFF2-40B4-BE49-F238E27FC236}">
                <a16:creationId xmlns:a16="http://schemas.microsoft.com/office/drawing/2014/main" id="{EE4553AD-E081-484E-A107-05550A8D22C1}"/>
              </a:ext>
            </a:extLst>
          </p:cNvPr>
          <p:cNvPicPr>
            <a:picLocks noChangeAspect="1"/>
          </p:cNvPicPr>
          <p:nvPr/>
        </p:nvPicPr>
        <p:blipFill>
          <a:blip r:embed="rId5"/>
          <a:stretch>
            <a:fillRect/>
          </a:stretch>
        </p:blipFill>
        <p:spPr>
          <a:xfrm>
            <a:off x="2640841" y="5670909"/>
            <a:ext cx="2210937" cy="671759"/>
          </a:xfrm>
          <a:prstGeom prst="rect">
            <a:avLst/>
          </a:prstGeom>
        </p:spPr>
      </p:pic>
      <p:sp>
        <p:nvSpPr>
          <p:cNvPr id="43" name="Freeform: Shape 29">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31">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BD49D28-FAEF-954E-A7D2-4DB22EC7E336}"/>
              </a:ext>
            </a:extLst>
          </p:cNvPr>
          <p:cNvPicPr>
            <a:picLocks noChangeAspect="1"/>
          </p:cNvPicPr>
          <p:nvPr/>
        </p:nvPicPr>
        <p:blipFill>
          <a:blip r:embed="rId6"/>
          <a:stretch>
            <a:fillRect/>
          </a:stretch>
        </p:blipFill>
        <p:spPr>
          <a:xfrm>
            <a:off x="9689910" y="5237999"/>
            <a:ext cx="2110556" cy="818136"/>
          </a:xfrm>
          <a:prstGeom prst="rect">
            <a:avLst/>
          </a:prstGeom>
        </p:spPr>
      </p:pic>
    </p:spTree>
    <p:extLst>
      <p:ext uri="{BB962C8B-B14F-4D97-AF65-F5344CB8AC3E}">
        <p14:creationId xmlns:p14="http://schemas.microsoft.com/office/powerpoint/2010/main" val="391382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7B44-BC34-AF48-87B0-A090C5EC79B7}"/>
              </a:ext>
            </a:extLst>
          </p:cNvPr>
          <p:cNvSpPr>
            <a:spLocks noGrp="1"/>
          </p:cNvSpPr>
          <p:nvPr>
            <p:ph type="title"/>
          </p:nvPr>
        </p:nvSpPr>
        <p:spPr/>
        <p:txBody>
          <a:bodyPr/>
          <a:lstStyle/>
          <a:p>
            <a:endParaRPr lang="en-US"/>
          </a:p>
        </p:txBody>
      </p:sp>
      <p:pic>
        <p:nvPicPr>
          <p:cNvPr id="7" name="Picture 6" descr="A close up of text on a white background&#10;&#10;Description automatically generated">
            <a:extLst>
              <a:ext uri="{FF2B5EF4-FFF2-40B4-BE49-F238E27FC236}">
                <a16:creationId xmlns:a16="http://schemas.microsoft.com/office/drawing/2014/main" id="{1ADF46D1-63D2-A244-A9FB-5E2D65B2F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465" y="1690688"/>
            <a:ext cx="3373669" cy="4351338"/>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98A62EBA-4CA8-824B-8AF5-289F376AD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119" y="1690688"/>
            <a:ext cx="4912555" cy="435133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9EF672C-9F6A-494E-83AD-444AA8715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593" y="1690689"/>
            <a:ext cx="1502872" cy="4351338"/>
          </a:xfrm>
          <a:prstGeom prst="rect">
            <a:avLst/>
          </a:prstGeom>
        </p:spPr>
      </p:pic>
    </p:spTree>
    <p:extLst>
      <p:ext uri="{BB962C8B-B14F-4D97-AF65-F5344CB8AC3E}">
        <p14:creationId xmlns:p14="http://schemas.microsoft.com/office/powerpoint/2010/main" val="149826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2" fill="hold" nodeType="after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2" fill="hold" nodeType="after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1+#ppt_w/2"/>
                                          </p:val>
                                        </p:tav>
                                        <p:tav tm="100000">
                                          <p:val>
                                            <p:strVal val="#ppt_x"/>
                                          </p:val>
                                        </p:tav>
                                      </p:tavLst>
                                    </p:anim>
                                    <p:anim calcmode="lin" valueType="num">
                                      <p:cBhvr additive="base">
                                        <p:cTn id="1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t>→</a:t>
            </a:r>
            <a:r>
              <a:rPr lang="en-US" sz="8800" dirty="0">
                <a:solidFill>
                  <a:schemeClr val="bg1"/>
                </a:solidFill>
              </a:rPr>
              <a:t>Use trusted repositories</a:t>
            </a:r>
            <a:br>
              <a:rPr lang="en-US" sz="8800" dirty="0">
                <a:solidFill>
                  <a:schemeClr val="bg1"/>
                </a:solidFill>
              </a:rPr>
            </a:br>
            <a:r>
              <a:rPr lang="en-US" sz="8800" dirty="0">
                <a:solidFill>
                  <a:schemeClr val="bg1"/>
                </a:solidFill>
              </a:rPr>
              <a:t>where possible</a:t>
            </a:r>
            <a:endParaRPr lang="en-US" dirty="0">
              <a:solidFill>
                <a:schemeClr val="bg1"/>
              </a:solidFill>
            </a:endParaRPr>
          </a:p>
        </p:txBody>
      </p:sp>
    </p:spTree>
    <p:extLst>
      <p:ext uri="{BB962C8B-B14F-4D97-AF65-F5344CB8AC3E}">
        <p14:creationId xmlns:p14="http://schemas.microsoft.com/office/powerpoint/2010/main" val="1356042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a:solidFill>
                  <a:schemeClr val="bg1"/>
                </a:solidFill>
              </a:rPr>
              <a:t>Problems with that?</a:t>
            </a:r>
            <a:endParaRPr lang="en-US" dirty="0">
              <a:solidFill>
                <a:schemeClr val="bg1"/>
              </a:solidFill>
            </a:endParaRPr>
          </a:p>
        </p:txBody>
      </p:sp>
    </p:spTree>
    <p:extLst>
      <p:ext uri="{BB962C8B-B14F-4D97-AF65-F5344CB8AC3E}">
        <p14:creationId xmlns:p14="http://schemas.microsoft.com/office/powerpoint/2010/main" val="3781923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the problems…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17067" y="2394176"/>
            <a:ext cx="5122798" cy="2858996"/>
          </a:xfrm>
          <a:prstGeom prst="rect">
            <a:avLst/>
          </a:prstGeom>
          <a:ln>
            <a:solidFill>
              <a:schemeClr val="tx1"/>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5113972" y="1343023"/>
            <a:ext cx="6639213" cy="3752987"/>
          </a:xfrm>
          <a:prstGeom prst="rect">
            <a:avLst/>
          </a:prstGeom>
          <a:ln>
            <a:solidFill>
              <a:schemeClr val="tx1"/>
            </a:solidFill>
          </a:ln>
          <a:effectLst>
            <a:outerShdw blurRad="50800" dist="279400" dir="2700000" algn="tl" rotWithShape="0">
              <a:prstClr val="black">
                <a:alpha val="40000"/>
              </a:prstClr>
            </a:outerShdw>
          </a:effectLst>
        </p:spPr>
      </p:pic>
    </p:spTree>
    <p:extLst>
      <p:ext uri="{BB962C8B-B14F-4D97-AF65-F5344CB8AC3E}">
        <p14:creationId xmlns:p14="http://schemas.microsoft.com/office/powerpoint/2010/main" val="3531443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Data and Code Deposits</a:t>
            </a:r>
          </a:p>
        </p:txBody>
      </p:sp>
      <p:sp>
        <p:nvSpPr>
          <p:cNvPr id="3" name="Content Placeholder 2"/>
          <p:cNvSpPr>
            <a:spLocks noGrp="1"/>
          </p:cNvSpPr>
          <p:nvPr>
            <p:ph idx="1"/>
          </p:nvPr>
        </p:nvSpPr>
        <p:spPr/>
        <p:txBody>
          <a:bodyPr>
            <a:normAutofit lnSpcReduction="10000"/>
          </a:bodyPr>
          <a:lstStyle/>
          <a:p>
            <a:r>
              <a:rPr lang="en-US" sz="3600" dirty="0"/>
              <a:t>Not every data repository is created equal</a:t>
            </a:r>
          </a:p>
          <a:p>
            <a:pPr lvl="1"/>
            <a:r>
              <a:rPr lang="en-US" sz="3200" b="1" u="sng" dirty="0" err="1">
                <a:solidFill>
                  <a:srgbClr val="C00000"/>
                </a:solidFill>
              </a:rPr>
              <a:t>Github</a:t>
            </a:r>
            <a:r>
              <a:rPr lang="en-US" sz="3200" dirty="0">
                <a:solidFill>
                  <a:srgbClr val="C00000"/>
                </a:solidFill>
              </a:rPr>
              <a:t>, Dropbox, etc. are not data or code repositories</a:t>
            </a:r>
          </a:p>
          <a:p>
            <a:pPr lvl="1"/>
            <a:r>
              <a:rPr lang="en-US" sz="3200" dirty="0">
                <a:solidFill>
                  <a:schemeClr val="accent4">
                    <a:lumMod val="50000"/>
                  </a:schemeClr>
                </a:solidFill>
              </a:rPr>
              <a:t>Is the institutional repository at the University of Southern Venezuela a reliable repository?</a:t>
            </a:r>
          </a:p>
          <a:p>
            <a:pPr lvl="1"/>
            <a:r>
              <a:rPr lang="en-US" sz="3200" dirty="0">
                <a:solidFill>
                  <a:schemeClr val="accent6">
                    <a:lumMod val="75000"/>
                  </a:schemeClr>
                </a:solidFill>
              </a:rPr>
              <a:t>Is the institutional repository at Cornell University a reliable repository?</a:t>
            </a:r>
          </a:p>
          <a:p>
            <a:pPr lvl="1"/>
            <a:r>
              <a:rPr lang="en-US" sz="3200" dirty="0">
                <a:solidFill>
                  <a:schemeClr val="accent1">
                    <a:lumMod val="50000"/>
                  </a:schemeClr>
                </a:solidFill>
              </a:rPr>
              <a:t>Is the institutional repository at Harvard University (</a:t>
            </a:r>
            <a:r>
              <a:rPr lang="en-US" sz="3200" dirty="0" err="1">
                <a:solidFill>
                  <a:schemeClr val="accent1">
                    <a:lumMod val="50000"/>
                  </a:schemeClr>
                </a:solidFill>
              </a:rPr>
              <a:t>Dataverse</a:t>
            </a:r>
            <a:r>
              <a:rPr lang="en-US" sz="3200" dirty="0">
                <a:solidFill>
                  <a:schemeClr val="accent1">
                    <a:lumMod val="50000"/>
                  </a:schemeClr>
                </a:solidFill>
              </a:rPr>
              <a:t>!) a reliable repository?</a:t>
            </a:r>
          </a:p>
          <a:p>
            <a:pPr lvl="1"/>
            <a:r>
              <a:rPr lang="en-US" sz="3200" b="1" dirty="0"/>
              <a:t>Are the National Archives a reliable repository?</a:t>
            </a:r>
          </a:p>
          <a:p>
            <a:pPr lvl="1"/>
            <a:endParaRPr lang="en-US" dirty="0">
              <a:solidFill>
                <a:srgbClr val="C00000"/>
              </a:solidFill>
            </a:endParaRPr>
          </a:p>
          <a:p>
            <a:pPr lvl="1"/>
            <a:endParaRPr lang="en-US" dirty="0">
              <a:solidFill>
                <a:srgbClr val="C00000"/>
              </a:solidFill>
            </a:endParaRPr>
          </a:p>
          <a:p>
            <a:pPr lvl="1"/>
            <a:endParaRPr lang="en-US" dirty="0"/>
          </a:p>
          <a:p>
            <a:pPr lvl="1"/>
            <a:endParaRPr lang="en-US" dirty="0"/>
          </a:p>
        </p:txBody>
      </p:sp>
    </p:spTree>
    <p:extLst>
      <p:ext uri="{BB962C8B-B14F-4D97-AF65-F5344CB8AC3E}">
        <p14:creationId xmlns:p14="http://schemas.microsoft.com/office/powerpoint/2010/main" val="2304996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Data and Code Deposits</a:t>
            </a:r>
          </a:p>
        </p:txBody>
      </p:sp>
      <p:sp>
        <p:nvSpPr>
          <p:cNvPr id="3" name="Content Placeholder 2"/>
          <p:cNvSpPr>
            <a:spLocks noGrp="1"/>
          </p:cNvSpPr>
          <p:nvPr>
            <p:ph idx="1"/>
          </p:nvPr>
        </p:nvSpPr>
        <p:spPr/>
        <p:txBody>
          <a:bodyPr/>
          <a:lstStyle/>
          <a:p>
            <a:r>
              <a:rPr lang="en-US" sz="3600" dirty="0"/>
              <a:t>Not every restricted-access repository is created equal</a:t>
            </a:r>
          </a:p>
          <a:p>
            <a:pPr lvl="1"/>
            <a:r>
              <a:rPr lang="en-US" sz="3200" dirty="0">
                <a:solidFill>
                  <a:srgbClr val="C00000"/>
                </a:solidFill>
              </a:rPr>
              <a:t>The </a:t>
            </a:r>
            <a:r>
              <a:rPr lang="en-US" sz="3200" b="1" dirty="0">
                <a:solidFill>
                  <a:srgbClr val="C00000"/>
                </a:solidFill>
              </a:rPr>
              <a:t>Second Bank of Third City credit card data </a:t>
            </a:r>
            <a:r>
              <a:rPr lang="en-US" sz="3200" dirty="0">
                <a:solidFill>
                  <a:srgbClr val="C00000"/>
                </a:solidFill>
              </a:rPr>
              <a:t>is not a data/code repository</a:t>
            </a:r>
          </a:p>
          <a:p>
            <a:pPr lvl="1"/>
            <a:r>
              <a:rPr lang="en-US" sz="3200" dirty="0">
                <a:solidFill>
                  <a:schemeClr val="accent4">
                    <a:lumMod val="50000"/>
                  </a:schemeClr>
                </a:solidFill>
              </a:rPr>
              <a:t>Is the School Board of Third City a reliable repository?</a:t>
            </a:r>
          </a:p>
          <a:p>
            <a:pPr lvl="1"/>
            <a:r>
              <a:rPr lang="en-US" sz="3200" dirty="0">
                <a:solidFill>
                  <a:schemeClr val="accent6">
                    <a:lumMod val="75000"/>
                  </a:schemeClr>
                </a:solidFill>
              </a:rPr>
              <a:t>Is the JPMC Institute a reliable repository?</a:t>
            </a:r>
          </a:p>
          <a:p>
            <a:pPr lvl="1"/>
            <a:r>
              <a:rPr lang="en-US" sz="3200" dirty="0">
                <a:solidFill>
                  <a:schemeClr val="accent1">
                    <a:lumMod val="50000"/>
                  </a:schemeClr>
                </a:solidFill>
              </a:rPr>
              <a:t>Is the </a:t>
            </a:r>
            <a:r>
              <a:rPr lang="en-US" sz="3200" b="1" dirty="0">
                <a:solidFill>
                  <a:schemeClr val="accent1">
                    <a:lumMod val="50000"/>
                  </a:schemeClr>
                </a:solidFill>
              </a:rPr>
              <a:t>US Census Bureau </a:t>
            </a:r>
            <a:r>
              <a:rPr lang="en-US" sz="3200" dirty="0">
                <a:solidFill>
                  <a:schemeClr val="accent1">
                    <a:lumMod val="50000"/>
                  </a:schemeClr>
                </a:solidFill>
              </a:rPr>
              <a:t>a reliable repository?</a:t>
            </a:r>
          </a:p>
          <a:p>
            <a:pPr lvl="1"/>
            <a:r>
              <a:rPr lang="en-US" sz="3200" b="1" dirty="0"/>
              <a:t>Are any </a:t>
            </a:r>
            <a:r>
              <a:rPr lang="en-US" sz="3200" b="1" dirty="0" err="1"/>
              <a:t>restriced</a:t>
            </a:r>
            <a:r>
              <a:rPr lang="en-US" sz="3200" b="1" dirty="0"/>
              <a:t>-access repositories reliable archives?</a:t>
            </a:r>
          </a:p>
          <a:p>
            <a:pPr lvl="1"/>
            <a:endParaRPr lang="en-US" dirty="0">
              <a:solidFill>
                <a:srgbClr val="C00000"/>
              </a:solidFill>
            </a:endParaRPr>
          </a:p>
          <a:p>
            <a:pPr lvl="1"/>
            <a:endParaRPr lang="en-US" dirty="0">
              <a:solidFill>
                <a:srgbClr val="C00000"/>
              </a:solidFill>
            </a:endParaRPr>
          </a:p>
          <a:p>
            <a:pPr lvl="1"/>
            <a:endParaRPr lang="en-US" dirty="0"/>
          </a:p>
          <a:p>
            <a:pPr lvl="1"/>
            <a:endParaRPr lang="en-US" dirty="0"/>
          </a:p>
        </p:txBody>
      </p:sp>
    </p:spTree>
    <p:extLst>
      <p:ext uri="{BB962C8B-B14F-4D97-AF65-F5344CB8AC3E}">
        <p14:creationId xmlns:p14="http://schemas.microsoft.com/office/powerpoint/2010/main" val="364554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So: Describe them!</a:t>
            </a:r>
          </a:p>
          <a:p>
            <a:pPr marL="0" indent="0" algn="ctr">
              <a:buNone/>
            </a:pPr>
            <a:r>
              <a:rPr lang="en-US" sz="4400" dirty="0">
                <a:solidFill>
                  <a:schemeClr val="bg1">
                    <a:lumMod val="65000"/>
                  </a:schemeClr>
                </a:solidFill>
              </a:rPr>
              <a:t>(cite them!)</a:t>
            </a:r>
          </a:p>
        </p:txBody>
      </p:sp>
    </p:spTree>
    <p:extLst>
      <p:ext uri="{BB962C8B-B14F-4D97-AF65-F5344CB8AC3E}">
        <p14:creationId xmlns:p14="http://schemas.microsoft.com/office/powerpoint/2010/main" val="2127844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1089020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174782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Data Citations are not enough!</a:t>
            </a:r>
          </a:p>
        </p:txBody>
      </p:sp>
    </p:spTree>
    <p:extLst>
      <p:ext uri="{BB962C8B-B14F-4D97-AF65-F5344CB8AC3E}">
        <p14:creationId xmlns:p14="http://schemas.microsoft.com/office/powerpoint/2010/main" val="1984583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data citations not enough?</a:t>
            </a:r>
          </a:p>
        </p:txBody>
      </p:sp>
      <p:sp>
        <p:nvSpPr>
          <p:cNvPr id="3" name="Content Placeholder 2"/>
          <p:cNvSpPr>
            <a:spLocks noGrp="1"/>
          </p:cNvSpPr>
          <p:nvPr>
            <p:ph idx="1"/>
          </p:nvPr>
        </p:nvSpPr>
        <p:spPr/>
        <p:txBody>
          <a:bodyPr/>
          <a:lstStyle/>
          <a:p>
            <a:r>
              <a:rPr lang="en-US" dirty="0"/>
              <a:t>They tell you “where”</a:t>
            </a:r>
          </a:p>
          <a:p>
            <a:r>
              <a:rPr lang="en-US" dirty="0"/>
              <a:t>But most do not </a:t>
            </a:r>
          </a:p>
          <a:p>
            <a:pPr lvl="1"/>
            <a:r>
              <a:rPr lang="en-US" dirty="0"/>
              <a:t>“who can access”</a:t>
            </a:r>
          </a:p>
          <a:p>
            <a:pPr lvl="1"/>
            <a:r>
              <a:rPr lang="en-US" dirty="0"/>
              <a:t>“for how long”</a:t>
            </a:r>
          </a:p>
          <a:p>
            <a:pPr lvl="1"/>
            <a:r>
              <a:rPr lang="en-US" dirty="0"/>
              <a:t>“under what conditions”</a:t>
            </a:r>
          </a:p>
          <a:p>
            <a:pPr marL="0" indent="0" algn="ctr">
              <a:buNone/>
            </a:pPr>
            <a:r>
              <a:rPr lang="en-US" dirty="0">
                <a:solidFill>
                  <a:schemeClr val="bg2">
                    <a:lumMod val="75000"/>
                  </a:schemeClr>
                </a:solidFill>
              </a:rPr>
              <a:t>(Though in theory, these are covered by the Data Citation Principles)</a:t>
            </a:r>
          </a:p>
        </p:txBody>
      </p:sp>
    </p:spTree>
    <p:extLst>
      <p:ext uri="{BB962C8B-B14F-4D97-AF65-F5344CB8AC3E}">
        <p14:creationId xmlns:p14="http://schemas.microsoft.com/office/powerpoint/2010/main" val="103329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pPr marL="0" indent="0" algn="ctr">
              <a:buNone/>
            </a:pPr>
            <a:endParaRPr lang="en-US" sz="3600" b="1" dirty="0"/>
          </a:p>
          <a:p>
            <a:pPr marL="0" indent="0" algn="ctr">
              <a:buNone/>
            </a:pPr>
            <a:endParaRPr lang="en-US" sz="3600" b="1" dirty="0"/>
          </a:p>
          <a:p>
            <a:pPr marL="0" indent="0" algn="ctr">
              <a:buNone/>
            </a:pPr>
            <a:r>
              <a:rPr lang="en-US" sz="3600" b="1" dirty="0"/>
              <a:t>Modern publications need </a:t>
            </a:r>
            <a:br>
              <a:rPr lang="en-US" sz="3600" b="1" dirty="0"/>
            </a:br>
            <a:r>
              <a:rPr lang="en-US" sz="3600" b="1" dirty="0"/>
              <a:t>the same transparency and completeness</a:t>
            </a:r>
            <a:br>
              <a:rPr lang="en-US" sz="3600" b="1" dirty="0"/>
            </a:br>
            <a:r>
              <a:rPr lang="en-US" sz="3600" b="1" dirty="0"/>
              <a:t>as in the old days</a:t>
            </a:r>
          </a:p>
          <a:p>
            <a:pPr marL="0" indent="0" algn="ctr">
              <a:buNone/>
            </a:pPr>
            <a:r>
              <a:rPr lang="en-US" sz="3600" b="1" dirty="0"/>
              <a:t>to facilitate replicability</a:t>
            </a:r>
          </a:p>
        </p:txBody>
      </p:sp>
    </p:spTree>
    <p:extLst>
      <p:ext uri="{BB962C8B-B14F-4D97-AF65-F5344CB8AC3E}">
        <p14:creationId xmlns:p14="http://schemas.microsoft.com/office/powerpoint/2010/main" val="830873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Availability Statements (DAS)</a:t>
            </a:r>
          </a:p>
        </p:txBody>
      </p:sp>
      <p:sp>
        <p:nvSpPr>
          <p:cNvPr id="3" name="Content Placeholder 2"/>
          <p:cNvSpPr>
            <a:spLocks noGrp="1"/>
          </p:cNvSpPr>
          <p:nvPr>
            <p:ph idx="1"/>
          </p:nvPr>
        </p:nvSpPr>
        <p:spPr/>
        <p:txBody>
          <a:bodyPr>
            <a:normAutofit fontScale="85000" lnSpcReduction="10000"/>
          </a:bodyPr>
          <a:lstStyle/>
          <a:p>
            <a:r>
              <a:rPr lang="en-US" dirty="0"/>
              <a:t>A statement about </a:t>
            </a:r>
            <a:r>
              <a:rPr lang="en-US" b="1" dirty="0">
                <a:solidFill>
                  <a:srgbClr val="0070C0"/>
                </a:solidFill>
              </a:rPr>
              <a:t>where data </a:t>
            </a:r>
            <a:r>
              <a:rPr lang="en-US" dirty="0"/>
              <a:t>supporting the results reported in a published article can be found</a:t>
            </a:r>
          </a:p>
          <a:p>
            <a:pPr lvl="1"/>
            <a:r>
              <a:rPr lang="en-US" dirty="0"/>
              <a:t>including unique identifiers linking to publicly archived datasets analyzed or generated during the study. </a:t>
            </a:r>
          </a:p>
          <a:p>
            <a:r>
              <a:rPr lang="en-US" dirty="0"/>
              <a:t>DASs can </a:t>
            </a:r>
            <a:r>
              <a:rPr lang="en-US" b="1" dirty="0">
                <a:solidFill>
                  <a:schemeClr val="accent6">
                    <a:lumMod val="75000"/>
                  </a:schemeClr>
                </a:solidFill>
              </a:rPr>
              <a:t>increase transparency </a:t>
            </a:r>
            <a:r>
              <a:rPr lang="en-US" dirty="0"/>
              <a:t>by providing a reason why data cannot be made (immediately) available </a:t>
            </a:r>
          </a:p>
          <a:p>
            <a:pPr lvl="1"/>
            <a:r>
              <a:rPr lang="en-US" b="1" dirty="0"/>
              <a:t>need for registration</a:t>
            </a:r>
            <a:r>
              <a:rPr lang="en-US" dirty="0"/>
              <a:t>, ethical or legal restrictions, or because of an embargo period</a:t>
            </a:r>
          </a:p>
        </p:txBody>
      </p:sp>
    </p:spTree>
    <p:extLst>
      <p:ext uri="{BB962C8B-B14F-4D97-AF65-F5344CB8AC3E}">
        <p14:creationId xmlns:p14="http://schemas.microsoft.com/office/powerpoint/2010/main" val="665675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Availability Statements</a:t>
            </a:r>
          </a:p>
        </p:txBody>
      </p:sp>
      <p:sp>
        <p:nvSpPr>
          <p:cNvPr id="3" name="Content Placeholder 2"/>
          <p:cNvSpPr>
            <a:spLocks noGrp="1"/>
          </p:cNvSpPr>
          <p:nvPr>
            <p:ph idx="1"/>
          </p:nvPr>
        </p:nvSpPr>
        <p:spPr/>
        <p:txBody>
          <a:bodyPr>
            <a:normAutofit fontScale="92500"/>
          </a:bodyPr>
          <a:lstStyle/>
          <a:p>
            <a:r>
              <a:rPr lang="en-US" dirty="0"/>
              <a:t>A statement about </a:t>
            </a:r>
            <a:r>
              <a:rPr lang="en-US" b="1" dirty="0">
                <a:solidFill>
                  <a:schemeClr val="accent2">
                    <a:lumMod val="75000"/>
                  </a:schemeClr>
                </a:solidFill>
              </a:rPr>
              <a:t>how long </a:t>
            </a:r>
            <a:r>
              <a:rPr lang="en-US" dirty="0"/>
              <a:t>data will be </a:t>
            </a:r>
            <a:r>
              <a:rPr lang="en-US" b="1" dirty="0">
                <a:solidFill>
                  <a:schemeClr val="accent2">
                    <a:lumMod val="75000"/>
                  </a:schemeClr>
                </a:solidFill>
              </a:rPr>
              <a:t>available</a:t>
            </a:r>
            <a:r>
              <a:rPr lang="en-US" dirty="0"/>
              <a:t> (policy)</a:t>
            </a:r>
          </a:p>
          <a:p>
            <a:pPr lvl="1"/>
            <a:r>
              <a:rPr lang="en-US" dirty="0"/>
              <a:t>DOI assignments implies </a:t>
            </a:r>
            <a:r>
              <a:rPr lang="en-US" b="1" dirty="0"/>
              <a:t>long-term curation</a:t>
            </a:r>
          </a:p>
          <a:p>
            <a:pPr lvl="1"/>
            <a:r>
              <a:rPr lang="en-US" dirty="0"/>
              <a:t>But long-term curation </a:t>
            </a:r>
            <a:r>
              <a:rPr lang="en-US" sz="3000" b="1" dirty="0"/>
              <a:t>does not require DOI</a:t>
            </a:r>
            <a:r>
              <a:rPr lang="en-US" dirty="0"/>
              <a:t>! </a:t>
            </a:r>
          </a:p>
          <a:p>
            <a:r>
              <a:rPr lang="en-US" dirty="0"/>
              <a:t>A statement about </a:t>
            </a:r>
            <a:r>
              <a:rPr lang="en-US" b="1" dirty="0">
                <a:solidFill>
                  <a:schemeClr val="accent4">
                    <a:lumMod val="75000"/>
                  </a:schemeClr>
                </a:solidFill>
              </a:rPr>
              <a:t>usage rights</a:t>
            </a:r>
          </a:p>
          <a:p>
            <a:pPr lvl="1"/>
            <a:r>
              <a:rPr lang="en-US" dirty="0"/>
              <a:t>Not every dataset is in the public domain</a:t>
            </a:r>
          </a:p>
          <a:p>
            <a:pPr lvl="1"/>
            <a:r>
              <a:rPr lang="en-US" dirty="0"/>
              <a:t>Not everybody knows that U.S. Government data are usually in the public domain</a:t>
            </a:r>
          </a:p>
        </p:txBody>
      </p:sp>
    </p:spTree>
    <p:extLst>
      <p:ext uri="{BB962C8B-B14F-4D97-AF65-F5344CB8AC3E}">
        <p14:creationId xmlns:p14="http://schemas.microsoft.com/office/powerpoint/2010/main" val="30416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t>→</a:t>
            </a:r>
            <a:r>
              <a:rPr lang="en-US" sz="8800" dirty="0">
                <a:solidFill>
                  <a:schemeClr val="bg1"/>
                </a:solidFill>
              </a:rPr>
              <a:t>Improve provenance documentation</a:t>
            </a:r>
            <a:endParaRPr lang="en-US" dirty="0">
              <a:solidFill>
                <a:schemeClr val="bg1"/>
              </a:solidFill>
            </a:endParaRPr>
          </a:p>
        </p:txBody>
      </p:sp>
    </p:spTree>
    <p:extLst>
      <p:ext uri="{BB962C8B-B14F-4D97-AF65-F5344CB8AC3E}">
        <p14:creationId xmlns:p14="http://schemas.microsoft.com/office/powerpoint/2010/main" val="2244551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866069" y="1293249"/>
            <a:ext cx="8312647" cy="4154984"/>
          </a:xfrm>
          <a:prstGeom prst="rect">
            <a:avLst/>
          </a:prstGeom>
          <a:noFill/>
        </p:spPr>
        <p:txBody>
          <a:bodyPr wrap="square" rtlCol="0">
            <a:spAutoFit/>
          </a:bodyPr>
          <a:lstStyle/>
          <a:p>
            <a:pPr algn="ctr"/>
            <a:r>
              <a:rPr lang="en-US" sz="8800" dirty="0">
                <a:solidFill>
                  <a:schemeClr val="bg1"/>
                </a:solidFill>
              </a:rPr>
              <a:t>Why Reproducibility, Provenance?</a:t>
            </a:r>
            <a:endParaRPr lang="en-US" dirty="0">
              <a:solidFill>
                <a:schemeClr val="bg1"/>
              </a:solidFill>
            </a:endParaRPr>
          </a:p>
        </p:txBody>
      </p:sp>
    </p:spTree>
    <p:extLst>
      <p:ext uri="{BB962C8B-B14F-4D97-AF65-F5344CB8AC3E}">
        <p14:creationId xmlns:p14="http://schemas.microsoft.com/office/powerpoint/2010/main" val="2831053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6227" y="2652818"/>
            <a:ext cx="8312647" cy="1446550"/>
          </a:xfrm>
          <a:prstGeom prst="rect">
            <a:avLst/>
          </a:prstGeom>
          <a:noFill/>
        </p:spPr>
        <p:txBody>
          <a:bodyPr wrap="square" rtlCol="0">
            <a:spAutoFit/>
          </a:bodyPr>
          <a:lstStyle/>
          <a:p>
            <a:pPr algn="ctr"/>
            <a:r>
              <a:rPr lang="en-US" sz="8800" dirty="0"/>
              <a:t>Credibility</a:t>
            </a:r>
            <a:endParaRPr lang="en-US" dirty="0"/>
          </a:p>
        </p:txBody>
      </p:sp>
    </p:spTree>
    <p:extLst>
      <p:ext uri="{BB962C8B-B14F-4D97-AF65-F5344CB8AC3E}">
        <p14:creationId xmlns:p14="http://schemas.microsoft.com/office/powerpoint/2010/main" val="119575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Credibility</a:t>
            </a:r>
          </a:p>
        </p:txBody>
      </p:sp>
      <p:pic>
        <p:nvPicPr>
          <p:cNvPr id="6" name="Content Placeholder 5"/>
          <p:cNvPicPr>
            <a:picLocks noGrp="1" noChangeAspect="1"/>
          </p:cNvPicPr>
          <p:nvPr>
            <p:ph sz="half" idx="1"/>
          </p:nvPr>
        </p:nvPicPr>
        <p:blipFill>
          <a:blip r:embed="rId2"/>
          <a:stretch>
            <a:fillRect/>
          </a:stretch>
        </p:blipFill>
        <p:spPr>
          <a:xfrm>
            <a:off x="1530339" y="1825625"/>
            <a:ext cx="3797321" cy="4351338"/>
          </a:xfrm>
          <a:prstGeom prst="rect">
            <a:avLst/>
          </a:prstGeom>
          <a:ln w="25400">
            <a:solidFill>
              <a:srgbClr val="333333"/>
            </a:solidFill>
          </a:ln>
          <a:effectLst>
            <a:outerShdw blurRad="50800" dist="127000" dir="1800000" algn="tl" rotWithShape="0">
              <a:prstClr val="black">
                <a:alpha val="40000"/>
              </a:prstClr>
            </a:outerShdw>
          </a:effectLst>
        </p:spPr>
      </p:pic>
      <p:sp>
        <p:nvSpPr>
          <p:cNvPr id="5" name="Content Placeholder 4"/>
          <p:cNvSpPr>
            <a:spLocks noGrp="1"/>
          </p:cNvSpPr>
          <p:nvPr>
            <p:ph sz="half" idx="2"/>
          </p:nvPr>
        </p:nvSpPr>
        <p:spPr/>
        <p:txBody>
          <a:bodyPr/>
          <a:lstStyle/>
          <a:p>
            <a:endParaRPr lang="en-US"/>
          </a:p>
        </p:txBody>
      </p:sp>
      <p:sp>
        <p:nvSpPr>
          <p:cNvPr id="11" name="TextBox 10"/>
          <p:cNvSpPr txBox="1"/>
          <p:nvPr/>
        </p:nvSpPr>
        <p:spPr>
          <a:xfrm>
            <a:off x="1551708" y="6176963"/>
            <a:ext cx="4620492" cy="369332"/>
          </a:xfrm>
          <a:prstGeom prst="rect">
            <a:avLst/>
          </a:prstGeom>
          <a:noFill/>
        </p:spPr>
        <p:txBody>
          <a:bodyPr wrap="square" rtlCol="0">
            <a:spAutoFit/>
          </a:bodyPr>
          <a:lstStyle/>
          <a:p>
            <a:r>
              <a:rPr lang="en-US" dirty="0">
                <a:hlinkClick r:id="rId3"/>
              </a:rPr>
              <a:t>https://doi.org/10.1257/aer.20190759</a:t>
            </a:r>
            <a:r>
              <a:rPr lang="en-US" dirty="0"/>
              <a:t> </a:t>
            </a:r>
          </a:p>
        </p:txBody>
      </p:sp>
    </p:spTree>
    <p:extLst>
      <p:ext uri="{BB962C8B-B14F-4D97-AF65-F5344CB8AC3E}">
        <p14:creationId xmlns:p14="http://schemas.microsoft.com/office/powerpoint/2010/main" val="3627313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Credibility</a:t>
            </a:r>
          </a:p>
        </p:txBody>
      </p:sp>
      <p:pic>
        <p:nvPicPr>
          <p:cNvPr id="6" name="Content Placeholder 5"/>
          <p:cNvPicPr>
            <a:picLocks noGrp="1" noChangeAspect="1"/>
          </p:cNvPicPr>
          <p:nvPr>
            <p:ph sz="half" idx="1"/>
          </p:nvPr>
        </p:nvPicPr>
        <p:blipFill>
          <a:blip r:embed="rId2"/>
          <a:stretch>
            <a:fillRect/>
          </a:stretch>
        </p:blipFill>
        <p:spPr>
          <a:xfrm>
            <a:off x="1530339" y="1825625"/>
            <a:ext cx="3797321" cy="4351338"/>
          </a:xfrm>
          <a:prstGeom prst="rect">
            <a:avLst/>
          </a:prstGeom>
          <a:ln w="25400">
            <a:solidFill>
              <a:srgbClr val="333333"/>
            </a:solidFill>
          </a:ln>
          <a:effectLst>
            <a:outerShdw blurRad="50800" dist="127000" dir="1800000" algn="tl" rotWithShape="0">
              <a:prstClr val="black">
                <a:alpha val="40000"/>
              </a:prstClr>
            </a:outerShdw>
          </a:effectLst>
        </p:spPr>
      </p:pic>
      <p:sp>
        <p:nvSpPr>
          <p:cNvPr id="5" name="Content Placeholder 4"/>
          <p:cNvSpPr>
            <a:spLocks noGrp="1"/>
          </p:cNvSpPr>
          <p:nvPr>
            <p:ph sz="half" idx="2"/>
          </p:nvPr>
        </p:nvSpPr>
        <p:spPr/>
        <p:txBody>
          <a:bodyPr/>
          <a:lstStyle/>
          <a:p>
            <a:endParaRPr lang="en-US"/>
          </a:p>
        </p:txBody>
      </p:sp>
      <p:pic>
        <p:nvPicPr>
          <p:cNvPr id="7" name="Picture 6"/>
          <p:cNvPicPr>
            <a:picLocks noChangeAspect="1"/>
          </p:cNvPicPr>
          <p:nvPr/>
        </p:nvPicPr>
        <p:blipFill>
          <a:blip r:embed="rId3"/>
          <a:stretch>
            <a:fillRect/>
          </a:stretch>
        </p:blipFill>
        <p:spPr>
          <a:xfrm>
            <a:off x="4706593" y="1193243"/>
            <a:ext cx="3930852" cy="3988005"/>
          </a:xfrm>
          <a:prstGeom prst="rect">
            <a:avLst/>
          </a:prstGeom>
          <a:ln w="25400">
            <a:solidFill>
              <a:srgbClr val="333333"/>
            </a:solidFill>
          </a:ln>
          <a:effectLst>
            <a:outerShdw blurRad="50800" dist="127000" dir="18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6172200" y="1306402"/>
            <a:ext cx="5319963" cy="4372704"/>
          </a:xfrm>
          <a:prstGeom prst="rect">
            <a:avLst/>
          </a:prstGeom>
          <a:ln w="25400">
            <a:solidFill>
              <a:srgbClr val="333333"/>
            </a:solidFill>
          </a:ln>
          <a:effectLst>
            <a:outerShdw blurRad="50800" dist="127000" dir="1800000" algn="tl" rotWithShape="0">
              <a:prstClr val="black">
                <a:alpha val="40000"/>
              </a:prstClr>
            </a:outerShdw>
          </a:effectLst>
        </p:spPr>
      </p:pic>
      <p:grpSp>
        <p:nvGrpSpPr>
          <p:cNvPr id="16" name="Group 15"/>
          <p:cNvGrpSpPr/>
          <p:nvPr/>
        </p:nvGrpSpPr>
        <p:grpSpPr>
          <a:xfrm>
            <a:off x="6327374" y="1803847"/>
            <a:ext cx="4886926" cy="384698"/>
            <a:chOff x="6327374" y="1803847"/>
            <a:chExt cx="4886926" cy="384698"/>
          </a:xfrm>
        </p:grpSpPr>
        <p:sp>
          <p:nvSpPr>
            <p:cNvPr id="12" name="Rectangle 11"/>
            <p:cNvSpPr/>
            <p:nvPr/>
          </p:nvSpPr>
          <p:spPr>
            <a:xfrm>
              <a:off x="10155521" y="1803847"/>
              <a:ext cx="1058779" cy="219743"/>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27374" y="1978136"/>
              <a:ext cx="689289" cy="210409"/>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341192" y="3631604"/>
            <a:ext cx="4820205" cy="408417"/>
            <a:chOff x="6341192" y="3631604"/>
            <a:chExt cx="4820205" cy="408417"/>
          </a:xfrm>
        </p:grpSpPr>
        <p:sp>
          <p:nvSpPr>
            <p:cNvPr id="14" name="Rectangle 13"/>
            <p:cNvSpPr/>
            <p:nvPr/>
          </p:nvSpPr>
          <p:spPr>
            <a:xfrm>
              <a:off x="10102618" y="3631604"/>
              <a:ext cx="1058779" cy="219743"/>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341192" y="3818212"/>
              <a:ext cx="1142450" cy="221809"/>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1551708" y="6176963"/>
            <a:ext cx="4620492" cy="369332"/>
          </a:xfrm>
          <a:prstGeom prst="rect">
            <a:avLst/>
          </a:prstGeom>
          <a:noFill/>
        </p:spPr>
        <p:txBody>
          <a:bodyPr wrap="square" rtlCol="0">
            <a:spAutoFit/>
          </a:bodyPr>
          <a:lstStyle/>
          <a:p>
            <a:r>
              <a:rPr lang="en-US" dirty="0">
                <a:hlinkClick r:id="rId5"/>
              </a:rPr>
              <a:t>https://doi.org/10.1257/aer.20190759</a:t>
            </a:r>
            <a:r>
              <a:rPr lang="en-US" dirty="0"/>
              <a:t> </a:t>
            </a:r>
          </a:p>
        </p:txBody>
      </p:sp>
      <p:grpSp>
        <p:nvGrpSpPr>
          <p:cNvPr id="23" name="Group 22"/>
          <p:cNvGrpSpPr/>
          <p:nvPr/>
        </p:nvGrpSpPr>
        <p:grpSpPr>
          <a:xfrm>
            <a:off x="228649" y="564827"/>
            <a:ext cx="7859892" cy="2634387"/>
            <a:chOff x="228649" y="564827"/>
            <a:chExt cx="7859892" cy="2634387"/>
          </a:xfrm>
        </p:grpSpPr>
        <p:pic>
          <p:nvPicPr>
            <p:cNvPr id="9" name="Picture 8"/>
            <p:cNvPicPr>
              <a:picLocks noChangeAspect="1"/>
            </p:cNvPicPr>
            <p:nvPr/>
          </p:nvPicPr>
          <p:blipFill>
            <a:blip r:embed="rId6"/>
            <a:stretch>
              <a:fillRect/>
            </a:stretch>
          </p:blipFill>
          <p:spPr>
            <a:xfrm>
              <a:off x="228649" y="569401"/>
              <a:ext cx="7859892" cy="2629813"/>
            </a:xfrm>
            <a:prstGeom prst="rect">
              <a:avLst/>
            </a:prstGeom>
            <a:ln w="25400">
              <a:solidFill>
                <a:srgbClr val="333333"/>
              </a:solidFill>
            </a:ln>
            <a:effectLst>
              <a:outerShdw blurRad="50800" dist="254000" dir="1800000" algn="tl" rotWithShape="0">
                <a:prstClr val="black">
                  <a:alpha val="40000"/>
                </a:prstClr>
              </a:outerShdw>
            </a:effectLst>
          </p:spPr>
        </p:pic>
        <p:sp>
          <p:nvSpPr>
            <p:cNvPr id="19" name="Rectangle 18"/>
            <p:cNvSpPr/>
            <p:nvPr/>
          </p:nvSpPr>
          <p:spPr>
            <a:xfrm>
              <a:off x="317925" y="1564471"/>
              <a:ext cx="7165717" cy="261154"/>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17925" y="564827"/>
              <a:ext cx="7646980" cy="999644"/>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28649" y="1811681"/>
              <a:ext cx="7736256" cy="134823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511859" y="3788327"/>
            <a:ext cx="9718865" cy="2410876"/>
            <a:chOff x="511859" y="3788327"/>
            <a:chExt cx="9718865" cy="2410876"/>
          </a:xfrm>
        </p:grpSpPr>
        <p:pic>
          <p:nvPicPr>
            <p:cNvPr id="10" name="Picture 9"/>
            <p:cNvPicPr>
              <a:picLocks noChangeAspect="1"/>
            </p:cNvPicPr>
            <p:nvPr/>
          </p:nvPicPr>
          <p:blipFill>
            <a:blip r:embed="rId7"/>
            <a:stretch>
              <a:fillRect/>
            </a:stretch>
          </p:blipFill>
          <p:spPr>
            <a:xfrm>
              <a:off x="511859" y="3788327"/>
              <a:ext cx="9718865" cy="2403590"/>
            </a:xfrm>
            <a:prstGeom prst="rect">
              <a:avLst/>
            </a:prstGeom>
            <a:ln w="25400">
              <a:solidFill>
                <a:srgbClr val="333333"/>
              </a:solidFill>
            </a:ln>
            <a:effectLst>
              <a:outerShdw blurRad="127000" dist="254000" dir="1800000" algn="tl" rotWithShape="0">
                <a:prstClr val="black">
                  <a:alpha val="40000"/>
                </a:prstClr>
              </a:outerShdw>
            </a:effectLst>
          </p:spPr>
        </p:pic>
        <p:sp>
          <p:nvSpPr>
            <p:cNvPr id="20" name="Rectangle 19"/>
            <p:cNvSpPr/>
            <p:nvPr/>
          </p:nvSpPr>
          <p:spPr>
            <a:xfrm>
              <a:off x="987933" y="4653866"/>
              <a:ext cx="8817804" cy="468747"/>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83103" y="3793069"/>
              <a:ext cx="9081152" cy="84584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6743" y="5122613"/>
              <a:ext cx="8937511" cy="107659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230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1" presetClass="entr" presetSubtype="0" fill="hold" nodeType="afterEffect">
                                  <p:stCondLst>
                                    <p:cond delay="500"/>
                                  </p:stCondLst>
                                  <p:childTnLst>
                                    <p:set>
                                      <p:cBhvr>
                                        <p:cTn id="18" dur="1" fill="hold">
                                          <p:stCondLst>
                                            <p:cond delay="9"/>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 presetClass="entr" presetSubtype="0" fill="hold" nodeType="afterEffect">
                                  <p:stCondLst>
                                    <p:cond delay="50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2895435" y="676133"/>
            <a:ext cx="6401129" cy="5505733"/>
          </a:xfrm>
          <a:prstGeom prst="rect">
            <a:avLst/>
          </a:prstGeom>
        </p:spPr>
      </p:pic>
      <p:pic>
        <p:nvPicPr>
          <p:cNvPr id="7" name="Picture 6"/>
          <p:cNvPicPr>
            <a:picLocks noChangeAspect="1"/>
          </p:cNvPicPr>
          <p:nvPr/>
        </p:nvPicPr>
        <p:blipFill>
          <a:blip r:embed="rId3"/>
          <a:stretch>
            <a:fillRect/>
          </a:stretch>
        </p:blipFill>
        <p:spPr>
          <a:xfrm>
            <a:off x="2158797" y="152231"/>
            <a:ext cx="7874405" cy="6553537"/>
          </a:xfrm>
          <a:prstGeom prst="rect">
            <a:avLst/>
          </a:prstGeom>
          <a:ln w="12700">
            <a:solidFill>
              <a:srgbClr val="333333"/>
            </a:solidFill>
          </a:ln>
          <a:effectLst>
            <a:outerShdw blurRad="50800" dist="127000" dir="2700000" algn="tl" rotWithShape="0">
              <a:prstClr val="black">
                <a:alpha val="40000"/>
              </a:prstClr>
            </a:outerShdw>
          </a:effectLst>
        </p:spPr>
      </p:pic>
      <p:pic>
        <p:nvPicPr>
          <p:cNvPr id="5" name="Content Placeholder 4"/>
          <p:cNvPicPr>
            <a:picLocks noGrp="1" noChangeAspect="1"/>
          </p:cNvPicPr>
          <p:nvPr>
            <p:ph sz="half" idx="1"/>
          </p:nvPr>
        </p:nvPicPr>
        <p:blipFill>
          <a:blip r:embed="rId4"/>
          <a:stretch>
            <a:fillRect/>
          </a:stretch>
        </p:blipFill>
        <p:spPr>
          <a:xfrm>
            <a:off x="722085" y="1483305"/>
            <a:ext cx="7072086" cy="5222463"/>
          </a:xfrm>
          <a:prstGeom prst="rect">
            <a:avLst/>
          </a:prstGeom>
          <a:ln w="12700">
            <a:solidFill>
              <a:srgbClr val="333333"/>
            </a:solidFill>
          </a:ln>
          <a:effectLst>
            <a:outerShdw blurRad="50800" dist="127000" dir="2700000" algn="tl" rotWithShape="0">
              <a:prstClr val="black">
                <a:alpha val="40000"/>
              </a:prstClr>
            </a:outerShdw>
          </a:effectLst>
        </p:spPr>
      </p:pic>
      <p:sp>
        <p:nvSpPr>
          <p:cNvPr id="8" name="Rectangle 7"/>
          <p:cNvSpPr/>
          <p:nvPr/>
        </p:nvSpPr>
        <p:spPr>
          <a:xfrm>
            <a:off x="838199" y="4673600"/>
            <a:ext cx="6319259" cy="290286"/>
          </a:xfrm>
          <a:prstGeom prst="rect">
            <a:avLst/>
          </a:prstGeom>
          <a:solidFill>
            <a:srgbClr val="FFFF00">
              <a:alpha val="8000"/>
            </a:srgbClr>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06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pic>
        <p:nvPicPr>
          <p:cNvPr id="6" name="Picture 5"/>
          <p:cNvPicPr>
            <a:picLocks noChangeAspect="1"/>
          </p:cNvPicPr>
          <p:nvPr/>
        </p:nvPicPr>
        <p:blipFill>
          <a:blip r:embed="rId2"/>
          <a:stretch>
            <a:fillRect/>
          </a:stretch>
        </p:blipFill>
        <p:spPr>
          <a:xfrm>
            <a:off x="2895435" y="676133"/>
            <a:ext cx="6401129" cy="5505733"/>
          </a:xfrm>
          <a:prstGeom prst="rect">
            <a:avLst/>
          </a:prstGeom>
        </p:spPr>
      </p:pic>
      <p:pic>
        <p:nvPicPr>
          <p:cNvPr id="7" name="Picture 6"/>
          <p:cNvPicPr>
            <a:picLocks noChangeAspect="1"/>
          </p:cNvPicPr>
          <p:nvPr/>
        </p:nvPicPr>
        <p:blipFill>
          <a:blip r:embed="rId3"/>
          <a:stretch>
            <a:fillRect/>
          </a:stretch>
        </p:blipFill>
        <p:spPr>
          <a:xfrm>
            <a:off x="2158797" y="152231"/>
            <a:ext cx="7874405" cy="6553537"/>
          </a:xfrm>
          <a:prstGeom prst="rect">
            <a:avLst/>
          </a:prstGeom>
          <a:ln w="12700">
            <a:solidFill>
              <a:srgbClr val="333333"/>
            </a:solidFill>
          </a:ln>
          <a:effectLst>
            <a:outerShdw blurRad="50800" dist="127000" dir="2700000" algn="tl" rotWithShape="0">
              <a:prstClr val="black">
                <a:alpha val="40000"/>
              </a:prstClr>
            </a:outerShdw>
          </a:effectLst>
        </p:spPr>
      </p:pic>
      <p:pic>
        <p:nvPicPr>
          <p:cNvPr id="5" name="Content Placeholder 4"/>
          <p:cNvPicPr>
            <a:picLocks noGrp="1" noChangeAspect="1"/>
          </p:cNvPicPr>
          <p:nvPr>
            <p:ph sz="half" idx="1"/>
          </p:nvPr>
        </p:nvPicPr>
        <p:blipFill>
          <a:blip r:embed="rId4"/>
          <a:stretch>
            <a:fillRect/>
          </a:stretch>
        </p:blipFill>
        <p:spPr>
          <a:xfrm>
            <a:off x="722085" y="1483305"/>
            <a:ext cx="7072086" cy="5222463"/>
          </a:xfrm>
          <a:prstGeom prst="rect">
            <a:avLst/>
          </a:prstGeom>
          <a:ln w="12700">
            <a:solidFill>
              <a:srgbClr val="333333"/>
            </a:solidFill>
          </a:ln>
          <a:effectLst>
            <a:outerShdw blurRad="50800" dist="127000" dir="2700000" algn="tl" rotWithShape="0">
              <a:prstClr val="black">
                <a:alpha val="40000"/>
              </a:prstClr>
            </a:outerShdw>
          </a:effectLst>
        </p:spPr>
      </p:pic>
      <p:sp>
        <p:nvSpPr>
          <p:cNvPr id="8" name="Rectangle 7"/>
          <p:cNvSpPr/>
          <p:nvPr/>
        </p:nvSpPr>
        <p:spPr>
          <a:xfrm>
            <a:off x="838199" y="4673600"/>
            <a:ext cx="6319259" cy="290286"/>
          </a:xfrm>
          <a:prstGeom prst="rect">
            <a:avLst/>
          </a:prstGeom>
          <a:solidFill>
            <a:srgbClr val="FFFF00">
              <a:alpha val="8000"/>
            </a:srgbClr>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stretch>
            <a:fillRect/>
          </a:stretch>
        </p:blipFill>
        <p:spPr>
          <a:xfrm>
            <a:off x="5560714" y="758969"/>
            <a:ext cx="4840807" cy="3477781"/>
          </a:xfrm>
          <a:prstGeom prst="rect">
            <a:avLst/>
          </a:prstGeom>
          <a:ln w="12700">
            <a:solidFill>
              <a:srgbClr val="333333"/>
            </a:solidFill>
          </a:ln>
          <a:effectLst>
            <a:outerShdw blurRad="50800" dist="127000" dir="2700000" algn="tl" rotWithShape="0">
              <a:prstClr val="black">
                <a:alpha val="40000"/>
              </a:prstClr>
            </a:outerShdw>
          </a:effectLst>
        </p:spPr>
      </p:pic>
      <p:pic>
        <p:nvPicPr>
          <p:cNvPr id="11" name="Picture 10"/>
          <p:cNvPicPr>
            <a:picLocks noChangeAspect="1"/>
          </p:cNvPicPr>
          <p:nvPr/>
        </p:nvPicPr>
        <p:blipFill>
          <a:blip r:embed="rId6"/>
          <a:stretch>
            <a:fillRect/>
          </a:stretch>
        </p:blipFill>
        <p:spPr>
          <a:xfrm>
            <a:off x="6377659" y="3277974"/>
            <a:ext cx="3206915" cy="2705239"/>
          </a:xfrm>
          <a:prstGeom prst="rect">
            <a:avLst/>
          </a:prstGeom>
          <a:ln w="12700">
            <a:solidFill>
              <a:srgbClr val="333333"/>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41940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pic>
        <p:nvPicPr>
          <p:cNvPr id="6" name="Picture 5"/>
          <p:cNvPicPr>
            <a:picLocks noChangeAspect="1"/>
          </p:cNvPicPr>
          <p:nvPr/>
        </p:nvPicPr>
        <p:blipFill>
          <a:blip r:embed="rId2"/>
          <a:stretch>
            <a:fillRect/>
          </a:stretch>
        </p:blipFill>
        <p:spPr>
          <a:xfrm>
            <a:off x="2895435" y="676133"/>
            <a:ext cx="6401129" cy="5505733"/>
          </a:xfrm>
          <a:prstGeom prst="rect">
            <a:avLst/>
          </a:prstGeom>
        </p:spPr>
      </p:pic>
      <p:pic>
        <p:nvPicPr>
          <p:cNvPr id="7" name="Picture 6"/>
          <p:cNvPicPr>
            <a:picLocks noChangeAspect="1"/>
          </p:cNvPicPr>
          <p:nvPr/>
        </p:nvPicPr>
        <p:blipFill>
          <a:blip r:embed="rId3"/>
          <a:stretch>
            <a:fillRect/>
          </a:stretch>
        </p:blipFill>
        <p:spPr>
          <a:xfrm>
            <a:off x="2158797" y="152231"/>
            <a:ext cx="7874405" cy="6553537"/>
          </a:xfrm>
          <a:prstGeom prst="rect">
            <a:avLst/>
          </a:prstGeom>
          <a:ln w="12700">
            <a:solidFill>
              <a:srgbClr val="333333"/>
            </a:solidFill>
          </a:ln>
          <a:effectLst>
            <a:outerShdw blurRad="50800" dist="127000" dir="2700000" algn="tl" rotWithShape="0">
              <a:prstClr val="black">
                <a:alpha val="40000"/>
              </a:prstClr>
            </a:outerShdw>
          </a:effectLst>
        </p:spPr>
      </p:pic>
      <p:pic>
        <p:nvPicPr>
          <p:cNvPr id="5" name="Content Placeholder 4"/>
          <p:cNvPicPr>
            <a:picLocks noGrp="1" noChangeAspect="1"/>
          </p:cNvPicPr>
          <p:nvPr>
            <p:ph sz="half" idx="1"/>
          </p:nvPr>
        </p:nvPicPr>
        <p:blipFill>
          <a:blip r:embed="rId4"/>
          <a:stretch>
            <a:fillRect/>
          </a:stretch>
        </p:blipFill>
        <p:spPr>
          <a:xfrm>
            <a:off x="722085" y="1483305"/>
            <a:ext cx="7072086" cy="5222463"/>
          </a:xfrm>
          <a:prstGeom prst="rect">
            <a:avLst/>
          </a:prstGeom>
          <a:ln w="12700">
            <a:solidFill>
              <a:srgbClr val="333333"/>
            </a:solidFill>
          </a:ln>
          <a:effectLst>
            <a:outerShdw blurRad="50800" dist="127000" dir="2700000" algn="tl" rotWithShape="0">
              <a:prstClr val="black">
                <a:alpha val="40000"/>
              </a:prstClr>
            </a:outerShdw>
          </a:effectLst>
        </p:spPr>
      </p:pic>
      <p:sp>
        <p:nvSpPr>
          <p:cNvPr id="8" name="Rectangle 7"/>
          <p:cNvSpPr/>
          <p:nvPr/>
        </p:nvSpPr>
        <p:spPr>
          <a:xfrm>
            <a:off x="838199" y="4673600"/>
            <a:ext cx="6319259" cy="290286"/>
          </a:xfrm>
          <a:prstGeom prst="rect">
            <a:avLst/>
          </a:prstGeom>
          <a:solidFill>
            <a:srgbClr val="FFFF00">
              <a:alpha val="8000"/>
            </a:srgbClr>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stretch>
            <a:fillRect/>
          </a:stretch>
        </p:blipFill>
        <p:spPr>
          <a:xfrm>
            <a:off x="5560714" y="758969"/>
            <a:ext cx="4840807" cy="3477781"/>
          </a:xfrm>
          <a:prstGeom prst="rect">
            <a:avLst/>
          </a:prstGeom>
          <a:ln w="12700">
            <a:solidFill>
              <a:srgbClr val="333333"/>
            </a:solidFill>
          </a:ln>
          <a:effectLst>
            <a:outerShdw blurRad="50800" dist="127000" dir="2700000" algn="tl" rotWithShape="0">
              <a:prstClr val="black">
                <a:alpha val="40000"/>
              </a:prstClr>
            </a:outerShdw>
          </a:effectLst>
        </p:spPr>
      </p:pic>
      <p:pic>
        <p:nvPicPr>
          <p:cNvPr id="11" name="Picture 10"/>
          <p:cNvPicPr>
            <a:picLocks noChangeAspect="1"/>
          </p:cNvPicPr>
          <p:nvPr/>
        </p:nvPicPr>
        <p:blipFill>
          <a:blip r:embed="rId6"/>
          <a:stretch>
            <a:fillRect/>
          </a:stretch>
        </p:blipFill>
        <p:spPr>
          <a:xfrm>
            <a:off x="6377659" y="3277974"/>
            <a:ext cx="3206915" cy="2705239"/>
          </a:xfrm>
          <a:prstGeom prst="rect">
            <a:avLst/>
          </a:prstGeom>
          <a:ln w="12700">
            <a:solidFill>
              <a:srgbClr val="333333"/>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7"/>
          <a:stretch>
            <a:fillRect/>
          </a:stretch>
        </p:blipFill>
        <p:spPr>
          <a:xfrm>
            <a:off x="1551708" y="676730"/>
            <a:ext cx="6576292" cy="5495637"/>
          </a:xfrm>
          <a:prstGeom prst="rect">
            <a:avLst/>
          </a:prstGeom>
        </p:spPr>
      </p:pic>
    </p:spTree>
    <p:extLst>
      <p:ext uri="{BB962C8B-B14F-4D97-AF65-F5344CB8AC3E}">
        <p14:creationId xmlns:p14="http://schemas.microsoft.com/office/powerpoint/2010/main" val="428823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67433" y="1514973"/>
            <a:ext cx="6257133" cy="1446550"/>
          </a:xfrm>
          <a:prstGeom prst="rect">
            <a:avLst/>
          </a:prstGeom>
          <a:noFill/>
        </p:spPr>
        <p:txBody>
          <a:bodyPr wrap="square" rtlCol="0">
            <a:spAutoFit/>
          </a:bodyPr>
          <a:lstStyle/>
          <a:p>
            <a:pPr algn="ctr"/>
            <a:r>
              <a:rPr lang="en-US" sz="8800" dirty="0">
                <a:solidFill>
                  <a:schemeClr val="bg1"/>
                </a:solidFill>
              </a:rPr>
              <a:t>Replicability?</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Reproducibility</a:t>
            </a:r>
          </a:p>
        </p:txBody>
      </p:sp>
      <p:pic>
        <p:nvPicPr>
          <p:cNvPr id="8" name="Content Placeholder 7"/>
          <p:cNvPicPr>
            <a:picLocks noGrp="1" noChangeAspect="1"/>
          </p:cNvPicPr>
          <p:nvPr>
            <p:ph idx="1"/>
          </p:nvPr>
        </p:nvPicPr>
        <p:blipFill>
          <a:blip r:embed="rId2"/>
          <a:stretch>
            <a:fillRect/>
          </a:stretch>
        </p:blipFill>
        <p:spPr>
          <a:xfrm>
            <a:off x="1333365" y="1825625"/>
            <a:ext cx="9525270"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7543844" y="3225582"/>
              <a:ext cx="3438360" cy="1261800"/>
            </p14:xfrm>
          </p:contentPart>
        </mc:Choice>
        <mc:Fallback xmlns="">
          <p:pic>
            <p:nvPicPr>
              <p:cNvPr id="9" name="Ink 8"/>
              <p:cNvPicPr/>
              <p:nvPr/>
            </p:nvPicPr>
            <p:blipFill>
              <a:blip r:embed="rId4"/>
              <a:stretch>
                <a:fillRect/>
              </a:stretch>
            </p:blipFill>
            <p:spPr>
              <a:xfrm>
                <a:off x="7485524" y="3137742"/>
                <a:ext cx="3563280" cy="1475640"/>
              </a:xfrm>
              <a:prstGeom prst="rect">
                <a:avLst/>
              </a:prstGeom>
            </p:spPr>
          </p:pic>
        </mc:Fallback>
      </mc:AlternateContent>
    </p:spTree>
    <p:extLst>
      <p:ext uri="{BB962C8B-B14F-4D97-AF65-F5344CB8AC3E}">
        <p14:creationId xmlns:p14="http://schemas.microsoft.com/office/powerpoint/2010/main" val="2591342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1014" y="3526447"/>
            <a:ext cx="5787615" cy="3184316"/>
          </a:xfrm>
          <a:prstGeom prst="rect">
            <a:avLst/>
          </a:prstGeom>
          <a:noFill/>
          <a:ln w="19050">
            <a:solidFill>
              <a:srgbClr val="333333"/>
            </a:solidFill>
          </a:ln>
          <a:effectLst>
            <a:outerShdw blurRad="50800" dist="127000" dir="2700000" algn="tl" rotWithShape="0">
              <a:prstClr val="black">
                <a:alpha val="40000"/>
              </a:prstClr>
            </a:outerShdw>
          </a:effectLst>
        </p:spPr>
      </p:pic>
      <p:pic>
        <p:nvPicPr>
          <p:cNvPr id="3" name="Picture 2"/>
          <p:cNvPicPr>
            <a:picLocks noChangeAspect="1"/>
          </p:cNvPicPr>
          <p:nvPr/>
        </p:nvPicPr>
        <p:blipFill>
          <a:blip r:embed="rId3"/>
          <a:stretch>
            <a:fillRect/>
          </a:stretch>
        </p:blipFill>
        <p:spPr>
          <a:xfrm>
            <a:off x="6833273" y="1949116"/>
            <a:ext cx="4900895" cy="3994484"/>
          </a:xfrm>
          <a:prstGeom prst="rect">
            <a:avLst/>
          </a:prstGeom>
          <a:noFill/>
          <a:ln w="19050">
            <a:solidFill>
              <a:srgbClr val="333333"/>
            </a:solidFill>
          </a:ln>
          <a:effectLst>
            <a:outerShdw blurRad="50800" dist="127000" dir="2700000" algn="tl" rotWithShape="0">
              <a:prstClr val="black">
                <a:alpha val="40000"/>
              </a:prstClr>
            </a:outerShdw>
          </a:effectLst>
        </p:spPr>
      </p:pic>
      <p:pic>
        <p:nvPicPr>
          <p:cNvPr id="2" name="Picture 1"/>
          <p:cNvPicPr>
            <a:picLocks noChangeAspect="1"/>
          </p:cNvPicPr>
          <p:nvPr/>
        </p:nvPicPr>
        <p:blipFill>
          <a:blip r:embed="rId4"/>
          <a:stretch>
            <a:fillRect/>
          </a:stretch>
        </p:blipFill>
        <p:spPr>
          <a:xfrm>
            <a:off x="223591" y="297389"/>
            <a:ext cx="6413829" cy="3899100"/>
          </a:xfrm>
          <a:prstGeom prst="rect">
            <a:avLst/>
          </a:prstGeom>
          <a:noFill/>
          <a:ln w="19050">
            <a:solidFill>
              <a:srgbClr val="333333"/>
            </a:solidFill>
          </a:ln>
          <a:effectLst>
            <a:outerShdw blurRad="50800" dist="127000" dir="2700000" algn="tl" rotWithShape="0">
              <a:prstClr val="black">
                <a:alpha val="40000"/>
              </a:prstClr>
            </a:outerShdw>
          </a:effectLst>
        </p:spPr>
      </p:pic>
      <p:sp>
        <p:nvSpPr>
          <p:cNvPr id="6" name="Rectangle 5"/>
          <p:cNvSpPr/>
          <p:nvPr/>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26227" y="2652818"/>
            <a:ext cx="8312647" cy="1446550"/>
          </a:xfrm>
          <a:prstGeom prst="rect">
            <a:avLst/>
          </a:prstGeom>
          <a:noFill/>
        </p:spPr>
        <p:txBody>
          <a:bodyPr wrap="square" rtlCol="0">
            <a:spAutoFit/>
          </a:bodyPr>
          <a:lstStyle/>
          <a:p>
            <a:pPr algn="ctr"/>
            <a:r>
              <a:rPr lang="en-US" sz="8800" dirty="0"/>
              <a:t>Credibility</a:t>
            </a:r>
            <a:endParaRPr lang="en-US" dirty="0"/>
          </a:p>
        </p:txBody>
      </p:sp>
    </p:spTree>
    <p:extLst>
      <p:ext uri="{BB962C8B-B14F-4D97-AF65-F5344CB8AC3E}">
        <p14:creationId xmlns:p14="http://schemas.microsoft.com/office/powerpoint/2010/main" val="1694702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031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139754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“Data Availability Policy” (2018)</a:t>
            </a:r>
          </a:p>
        </p:txBody>
      </p:sp>
      <p:sp>
        <p:nvSpPr>
          <p:cNvPr id="3" name="Content Placeholder 2"/>
          <p:cNvSpPr>
            <a:spLocks noGrp="1"/>
          </p:cNvSpPr>
          <p:nvPr>
            <p:ph idx="1"/>
          </p:nvPr>
        </p:nvSpPr>
        <p:spPr/>
        <p:txBody>
          <a:bodyPr>
            <a:normAutofit lnSpcReduction="10000"/>
          </a:bodyPr>
          <a:lstStyle/>
          <a:p>
            <a:pPr fontAlgn="base"/>
            <a:r>
              <a:rPr lang="en-US" b="1" dirty="0"/>
              <a:t>It is the policy of the American Economic Association to publish papers only if the data used in the analysis are </a:t>
            </a:r>
            <a:r>
              <a:rPr lang="en-US" b="1" u="sng" dirty="0"/>
              <a:t>clearly and precisely </a:t>
            </a:r>
            <a:r>
              <a:rPr lang="en-US" b="1" dirty="0"/>
              <a:t>documented and are readily available to any researcher for purposes of replication.</a:t>
            </a:r>
          </a:p>
          <a:p>
            <a:pPr fontAlgn="base"/>
            <a:r>
              <a:rPr lang="en-US" dirty="0"/>
              <a:t>Authors of accepted papers that contain empirical work, simulations, or experimental work must </a:t>
            </a:r>
            <a:r>
              <a:rPr lang="en-US" b="1" dirty="0">
                <a:solidFill>
                  <a:schemeClr val="accent5">
                    <a:lumMod val="75000"/>
                  </a:schemeClr>
                </a:solidFill>
              </a:rPr>
              <a:t>provide</a:t>
            </a:r>
            <a:r>
              <a:rPr lang="en-US" dirty="0"/>
              <a:t>, prior to publication, the </a:t>
            </a:r>
            <a:r>
              <a:rPr lang="en-US" b="1" dirty="0">
                <a:solidFill>
                  <a:schemeClr val="accent5">
                    <a:lumMod val="75000"/>
                  </a:schemeClr>
                </a:solidFill>
              </a:rPr>
              <a:t>data, programs, and other details of the computations sufficient to permit replication. </a:t>
            </a:r>
            <a:r>
              <a:rPr lang="en-US" dirty="0"/>
              <a:t>These will be posted on the AEA website.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2785330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Data Availability Policy (2018)</a:t>
            </a:r>
          </a:p>
        </p:txBody>
      </p:sp>
      <p:sp>
        <p:nvSpPr>
          <p:cNvPr id="3" name="Content Placeholder 2"/>
          <p:cNvSpPr>
            <a:spLocks noGrp="1"/>
          </p:cNvSpPr>
          <p:nvPr>
            <p:ph idx="1"/>
          </p:nvPr>
        </p:nvSpPr>
        <p:spPr/>
        <p:txBody>
          <a:bodyPr>
            <a:normAutofit lnSpcReduction="10000"/>
          </a:bodyPr>
          <a:lstStyle/>
          <a:p>
            <a:pPr fontAlgn="base"/>
            <a:r>
              <a:rPr lang="en-US" dirty="0">
                <a:solidFill>
                  <a:schemeClr val="bg1"/>
                </a:solidFill>
              </a:rPr>
              <a:t>It is the policy of the American Economic Association to publish papers only if the data used in the analysis are </a:t>
            </a:r>
            <a:r>
              <a:rPr lang="en-US" b="1" u="sng" dirty="0">
                <a:solidFill>
                  <a:schemeClr val="bg1"/>
                </a:solidFill>
              </a:rPr>
              <a:t>clearly and precisely </a:t>
            </a:r>
            <a:r>
              <a:rPr lang="en-US" dirty="0">
                <a:solidFill>
                  <a:schemeClr val="bg1"/>
                </a:solidFill>
              </a:rPr>
              <a:t>documented and are </a:t>
            </a:r>
            <a:r>
              <a:rPr lang="en-US" b="1" u="sng" dirty="0">
                <a:solidFill>
                  <a:schemeClr val="bg1"/>
                </a:solidFill>
              </a:rPr>
              <a:t>readily available</a:t>
            </a:r>
            <a:r>
              <a:rPr lang="en-US" dirty="0">
                <a:solidFill>
                  <a:schemeClr val="bg1"/>
                </a:solidFill>
              </a:rPr>
              <a:t> to any researcher for purposes of replication.</a:t>
            </a:r>
          </a:p>
          <a:p>
            <a:pPr fontAlgn="base"/>
            <a:r>
              <a:rPr lang="en-US" dirty="0">
                <a:solidFill>
                  <a:schemeClr val="bg1"/>
                </a:solidFill>
              </a:rPr>
              <a:t>Authors of accepted papers that contain empirical work, simulations, or experimental work must </a:t>
            </a:r>
            <a:r>
              <a:rPr lang="en-US" sz="3200" b="1" dirty="0">
                <a:solidFill>
                  <a:schemeClr val="bg1"/>
                </a:solidFill>
              </a:rPr>
              <a:t>provide</a:t>
            </a:r>
            <a:r>
              <a:rPr lang="en-US" dirty="0">
                <a:solidFill>
                  <a:schemeClr val="bg1"/>
                </a:solidFill>
              </a:rPr>
              <a:t>, </a:t>
            </a:r>
            <a:r>
              <a:rPr lang="en-US" sz="3200" b="1" dirty="0">
                <a:solidFill>
                  <a:schemeClr val="bg1"/>
                </a:solidFill>
              </a:rPr>
              <a:t>prior to publication</a:t>
            </a:r>
            <a:r>
              <a:rPr lang="en-US" dirty="0">
                <a:solidFill>
                  <a:schemeClr val="bg1"/>
                </a:solidFill>
              </a:rPr>
              <a:t>, the data, programs, and other details of the computations </a:t>
            </a:r>
            <a:r>
              <a:rPr lang="en-US" sz="3200" b="1" dirty="0">
                <a:solidFill>
                  <a:schemeClr val="bg1"/>
                </a:solidFill>
              </a:rPr>
              <a:t>sufficient to permit replication</a:t>
            </a:r>
            <a:r>
              <a:rPr lang="en-US" dirty="0">
                <a:solidFill>
                  <a:schemeClr val="bg1"/>
                </a:solidFill>
              </a:rPr>
              <a:t>.</a:t>
            </a:r>
            <a:r>
              <a:rPr lang="en-US" b="1" dirty="0">
                <a:solidFill>
                  <a:schemeClr val="bg1"/>
                </a:solidFill>
              </a:rPr>
              <a:t> </a:t>
            </a:r>
            <a:r>
              <a:rPr lang="en-US" dirty="0">
                <a:solidFill>
                  <a:schemeClr val="bg1"/>
                </a:solidFill>
              </a:rPr>
              <a:t>These will be </a:t>
            </a:r>
            <a:r>
              <a:rPr lang="en-US" sz="3200" b="1" dirty="0">
                <a:solidFill>
                  <a:schemeClr val="bg1"/>
                </a:solidFill>
              </a:rPr>
              <a:t>posted on the AEA website</a:t>
            </a:r>
            <a:r>
              <a:rPr lang="en-US" dirty="0">
                <a:solidFill>
                  <a:schemeClr val="bg1"/>
                </a:solidFill>
              </a:rPr>
              <a:t>. The Editor should be notified at the time of submission if the data used in a paper are proprietary or if, for some other reason, the requirements above cannot be met.</a:t>
            </a:r>
          </a:p>
          <a:p>
            <a:endParaRPr lang="en-US" dirty="0">
              <a:solidFill>
                <a:schemeClr val="bg1"/>
              </a:solidFill>
            </a:endParaRPr>
          </a:p>
        </p:txBody>
      </p:sp>
      <p:sp>
        <p:nvSpPr>
          <p:cNvPr id="4" name="TextBox 3"/>
          <p:cNvSpPr txBox="1"/>
          <p:nvPr/>
        </p:nvSpPr>
        <p:spPr>
          <a:xfrm>
            <a:off x="7832558" y="2056004"/>
            <a:ext cx="3200400" cy="523220"/>
          </a:xfrm>
          <a:prstGeom prst="rect">
            <a:avLst/>
          </a:prstGeom>
          <a:noFill/>
        </p:spPr>
        <p:txBody>
          <a:bodyPr wrap="square" rtlCol="0">
            <a:spAutoFit/>
          </a:bodyPr>
          <a:lstStyle/>
          <a:p>
            <a:r>
              <a:rPr lang="en-US" sz="2800" b="1" u="sng" dirty="0"/>
              <a:t>clearly and precisely</a:t>
            </a:r>
            <a:endParaRPr lang="en-US" sz="2800" dirty="0"/>
          </a:p>
        </p:txBody>
      </p:sp>
      <p:sp>
        <p:nvSpPr>
          <p:cNvPr id="5" name="TextBox 4"/>
          <p:cNvSpPr txBox="1"/>
          <p:nvPr/>
        </p:nvSpPr>
        <p:spPr>
          <a:xfrm>
            <a:off x="4162927" y="2434845"/>
            <a:ext cx="2731168" cy="523220"/>
          </a:xfrm>
          <a:prstGeom prst="rect">
            <a:avLst/>
          </a:prstGeom>
          <a:noFill/>
        </p:spPr>
        <p:txBody>
          <a:bodyPr wrap="square" rtlCol="0">
            <a:spAutoFit/>
          </a:bodyPr>
          <a:lstStyle/>
          <a:p>
            <a:r>
              <a:rPr lang="en-US" sz="2800" b="1" u="sng" dirty="0"/>
              <a:t>readily available</a:t>
            </a:r>
            <a:endParaRPr lang="en-US" sz="2800" dirty="0"/>
          </a:p>
        </p:txBody>
      </p:sp>
      <p:sp>
        <p:nvSpPr>
          <p:cNvPr id="6" name="TextBox 5"/>
          <p:cNvSpPr txBox="1"/>
          <p:nvPr/>
        </p:nvSpPr>
        <p:spPr>
          <a:xfrm>
            <a:off x="4235113" y="3574325"/>
            <a:ext cx="6112042" cy="584775"/>
          </a:xfrm>
          <a:prstGeom prst="rect">
            <a:avLst/>
          </a:prstGeom>
          <a:noFill/>
        </p:spPr>
        <p:txBody>
          <a:bodyPr wrap="square" rtlCol="0">
            <a:spAutoFit/>
          </a:bodyPr>
          <a:lstStyle/>
          <a:p>
            <a:r>
              <a:rPr lang="en-US" sz="2800" dirty="0">
                <a:solidFill>
                  <a:schemeClr val="bg1">
                    <a:lumMod val="75000"/>
                  </a:schemeClr>
                </a:solidFill>
              </a:rPr>
              <a:t>must </a:t>
            </a:r>
            <a:r>
              <a:rPr lang="en-US" sz="3200" b="1" dirty="0">
                <a:solidFill>
                  <a:schemeClr val="accent2">
                    <a:lumMod val="75000"/>
                  </a:schemeClr>
                </a:solidFill>
              </a:rPr>
              <a:t>provide</a:t>
            </a:r>
            <a:r>
              <a:rPr lang="en-US" sz="3200" dirty="0">
                <a:solidFill>
                  <a:schemeClr val="bg1">
                    <a:lumMod val="75000"/>
                  </a:schemeClr>
                </a:solidFill>
              </a:rPr>
              <a:t>, </a:t>
            </a:r>
            <a:r>
              <a:rPr lang="en-US" sz="3200" b="1" dirty="0">
                <a:solidFill>
                  <a:schemeClr val="accent6">
                    <a:lumMod val="75000"/>
                  </a:schemeClr>
                </a:solidFill>
              </a:rPr>
              <a:t>prior to publication</a:t>
            </a:r>
            <a:endParaRPr lang="en-US" sz="2800" dirty="0"/>
          </a:p>
        </p:txBody>
      </p:sp>
      <p:sp>
        <p:nvSpPr>
          <p:cNvPr id="7" name="TextBox 6"/>
          <p:cNvSpPr txBox="1"/>
          <p:nvPr/>
        </p:nvSpPr>
        <p:spPr>
          <a:xfrm>
            <a:off x="4902869" y="4001294"/>
            <a:ext cx="1251284" cy="523220"/>
          </a:xfrm>
          <a:prstGeom prst="rect">
            <a:avLst/>
          </a:prstGeom>
          <a:noFill/>
        </p:spPr>
        <p:txBody>
          <a:bodyPr wrap="square" rtlCol="0">
            <a:spAutoFit/>
          </a:bodyPr>
          <a:lstStyle/>
          <a:p>
            <a:r>
              <a:rPr lang="en-US" sz="2800" dirty="0">
                <a:solidFill>
                  <a:schemeClr val="bg1">
                    <a:lumMod val="75000"/>
                  </a:schemeClr>
                </a:solidFill>
              </a:rPr>
              <a:t>details</a:t>
            </a:r>
            <a:endParaRPr lang="en-US" sz="2400" dirty="0"/>
          </a:p>
        </p:txBody>
      </p:sp>
      <p:sp>
        <p:nvSpPr>
          <p:cNvPr id="8" name="TextBox 7"/>
          <p:cNvSpPr txBox="1"/>
          <p:nvPr/>
        </p:nvSpPr>
        <p:spPr>
          <a:xfrm>
            <a:off x="8999621" y="3965198"/>
            <a:ext cx="2572753" cy="584775"/>
          </a:xfrm>
          <a:prstGeom prst="rect">
            <a:avLst/>
          </a:prstGeom>
          <a:noFill/>
        </p:spPr>
        <p:txBody>
          <a:bodyPr wrap="square" rtlCol="0">
            <a:spAutoFit/>
          </a:bodyPr>
          <a:lstStyle/>
          <a:p>
            <a:r>
              <a:rPr lang="en-US" sz="3200" b="1" dirty="0">
                <a:solidFill>
                  <a:schemeClr val="accent4">
                    <a:lumMod val="75000"/>
                  </a:schemeClr>
                </a:solidFill>
              </a:rPr>
              <a:t>sufficient to</a:t>
            </a:r>
            <a:endParaRPr lang="en-US" sz="3200" dirty="0"/>
          </a:p>
        </p:txBody>
      </p:sp>
      <p:sp>
        <p:nvSpPr>
          <p:cNvPr id="9" name="TextBox 8"/>
          <p:cNvSpPr txBox="1"/>
          <p:nvPr/>
        </p:nvSpPr>
        <p:spPr>
          <a:xfrm>
            <a:off x="1092869" y="4344315"/>
            <a:ext cx="3489158" cy="584775"/>
          </a:xfrm>
          <a:prstGeom prst="rect">
            <a:avLst/>
          </a:prstGeom>
          <a:noFill/>
        </p:spPr>
        <p:txBody>
          <a:bodyPr wrap="square" rtlCol="0">
            <a:spAutoFit/>
          </a:bodyPr>
          <a:lstStyle/>
          <a:p>
            <a:r>
              <a:rPr lang="en-US" sz="3200" b="1" dirty="0">
                <a:solidFill>
                  <a:schemeClr val="accent4">
                    <a:lumMod val="75000"/>
                  </a:schemeClr>
                </a:solidFill>
              </a:rPr>
              <a:t>permit replication</a:t>
            </a:r>
            <a:endParaRPr lang="en-US" sz="3200" dirty="0"/>
          </a:p>
        </p:txBody>
      </p:sp>
      <p:sp>
        <p:nvSpPr>
          <p:cNvPr id="10" name="TextBox 9"/>
          <p:cNvSpPr txBox="1"/>
          <p:nvPr/>
        </p:nvSpPr>
        <p:spPr>
          <a:xfrm>
            <a:off x="6256422" y="4345710"/>
            <a:ext cx="5486400" cy="584775"/>
          </a:xfrm>
          <a:prstGeom prst="rect">
            <a:avLst/>
          </a:prstGeom>
          <a:noFill/>
        </p:spPr>
        <p:txBody>
          <a:bodyPr wrap="square" rtlCol="0">
            <a:spAutoFit/>
          </a:bodyPr>
          <a:lstStyle/>
          <a:p>
            <a:r>
              <a:rPr lang="en-US" sz="3200" b="1" dirty="0">
                <a:solidFill>
                  <a:schemeClr val="accent5">
                    <a:lumMod val="75000"/>
                  </a:schemeClr>
                </a:solidFill>
              </a:rPr>
              <a:t>posted on the AEA website</a:t>
            </a:r>
            <a:endParaRPr lang="en-US" sz="3200" dirty="0"/>
          </a:p>
        </p:txBody>
      </p:sp>
      <p:sp>
        <p:nvSpPr>
          <p:cNvPr id="13" name="TextBox 12"/>
          <p:cNvSpPr txBox="1"/>
          <p:nvPr/>
        </p:nvSpPr>
        <p:spPr>
          <a:xfrm>
            <a:off x="4277227" y="2056004"/>
            <a:ext cx="3585411" cy="523220"/>
          </a:xfrm>
          <a:prstGeom prst="rect">
            <a:avLst/>
          </a:prstGeom>
          <a:noFill/>
        </p:spPr>
        <p:txBody>
          <a:bodyPr wrap="square" rtlCol="0">
            <a:spAutoFit/>
          </a:bodyPr>
          <a:lstStyle/>
          <a:p>
            <a:r>
              <a:rPr lang="en-US" sz="2800" b="1" dirty="0">
                <a:solidFill>
                  <a:schemeClr val="tx1">
                    <a:lumMod val="50000"/>
                    <a:lumOff val="50000"/>
                  </a:schemeClr>
                </a:solidFill>
              </a:rPr>
              <a:t>documented</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366147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2.96296E-6 L -0.55456 -0.00162 " pathEditMode="relative" rAng="0" ptsTypes="AA">
                                      <p:cBhvr>
                                        <p:cTn id="6" dur="1000" fill="hold"/>
                                        <p:tgtEl>
                                          <p:spTgt spid="4"/>
                                        </p:tgtEl>
                                        <p:attrNameLst>
                                          <p:attrName>ppt_x</p:attrName>
                                          <p:attrName>ppt_y</p:attrName>
                                        </p:attrNameLst>
                                      </p:cBhvr>
                                      <p:rCtr x="-27734" y="-93"/>
                                    </p:animMotion>
                                  </p:childTnLst>
                                </p:cTn>
                              </p:par>
                              <p:par>
                                <p:cTn id="7" presetID="42" presetClass="path" presetSubtype="0" accel="50000" decel="50000" fill="hold" grpId="0" nodeType="withEffect">
                                  <p:stCondLst>
                                    <p:cond delay="0"/>
                                  </p:stCondLst>
                                  <p:childTnLst>
                                    <p:animMotion origin="layout" path="M 3.54167E-6 4.44444E-6 L -0.24323 -0.00139 " pathEditMode="relative" rAng="0" ptsTypes="AA">
                                      <p:cBhvr>
                                        <p:cTn id="8" dur="1000" fill="hold"/>
                                        <p:tgtEl>
                                          <p:spTgt spid="5"/>
                                        </p:tgtEl>
                                        <p:attrNameLst>
                                          <p:attrName>ppt_x</p:attrName>
                                          <p:attrName>ppt_y</p:attrName>
                                        </p:attrNameLst>
                                      </p:cBhvr>
                                      <p:rCtr x="-12161" y="-69"/>
                                    </p:animMotion>
                                  </p:childTnLst>
                                </p:cTn>
                              </p:par>
                              <p:par>
                                <p:cTn id="9" presetID="42" presetClass="path" presetSubtype="0" accel="50000" decel="50000" fill="hold" grpId="0" nodeType="withEffect">
                                  <p:stCondLst>
                                    <p:cond delay="0"/>
                                  </p:stCondLst>
                                  <p:childTnLst>
                                    <p:animMotion origin="layout" path="M 3.125E-6 1.11111E-6 L -0.25664 -0.10556 " pathEditMode="relative" rAng="0" ptsTypes="AA">
                                      <p:cBhvr>
                                        <p:cTn id="10" dur="1000" fill="hold"/>
                                        <p:tgtEl>
                                          <p:spTgt spid="6"/>
                                        </p:tgtEl>
                                        <p:attrNameLst>
                                          <p:attrName>ppt_x</p:attrName>
                                          <p:attrName>ppt_y</p:attrName>
                                        </p:attrNameLst>
                                      </p:cBhvr>
                                      <p:rCtr x="-12839" y="-5278"/>
                                    </p:animMotion>
                                  </p:childTnLst>
                                </p:cTn>
                              </p:par>
                              <p:par>
                                <p:cTn id="11" presetID="42" presetClass="path" presetSubtype="0" accel="50000" decel="50000" fill="hold" grpId="0" nodeType="withEffect">
                                  <p:stCondLst>
                                    <p:cond delay="0"/>
                                  </p:stCondLst>
                                  <p:childTnLst>
                                    <p:animMotion origin="layout" path="M 4.58333E-6 2.22222E-6 L -0.30925 -0.01505 " pathEditMode="relative" rAng="0" ptsTypes="AA">
                                      <p:cBhvr>
                                        <p:cTn id="12" dur="1000" fill="hold"/>
                                        <p:tgtEl>
                                          <p:spTgt spid="7"/>
                                        </p:tgtEl>
                                        <p:attrNameLst>
                                          <p:attrName>ppt_x</p:attrName>
                                          <p:attrName>ppt_y</p:attrName>
                                        </p:attrNameLst>
                                      </p:cBhvr>
                                      <p:rCtr x="-15469" y="-764"/>
                                    </p:animMotion>
                                  </p:childTnLst>
                                </p:cTn>
                              </p:par>
                              <p:par>
                                <p:cTn id="13" presetID="42" presetClass="path" presetSubtype="0" accel="50000" decel="50000" fill="hold" grpId="0" nodeType="withEffect">
                                  <p:stCondLst>
                                    <p:cond delay="0"/>
                                  </p:stCondLst>
                                  <p:childTnLst>
                                    <p:animMotion origin="layout" path="M 2.08333E-7 -3.33333E-6 L -0.55247 -0.01435 " pathEditMode="relative" rAng="0" ptsTypes="AA">
                                      <p:cBhvr>
                                        <p:cTn id="14" dur="1000" fill="hold"/>
                                        <p:tgtEl>
                                          <p:spTgt spid="8"/>
                                        </p:tgtEl>
                                        <p:attrNameLst>
                                          <p:attrName>ppt_x</p:attrName>
                                          <p:attrName>ppt_y</p:attrName>
                                        </p:attrNameLst>
                                      </p:cBhvr>
                                      <p:rCtr x="-27630" y="-718"/>
                                    </p:animMotion>
                                  </p:childTnLst>
                                </p:cTn>
                              </p:par>
                              <p:par>
                                <p:cTn id="15" presetID="42" presetClass="path" presetSubtype="0" accel="50000" decel="50000" fill="hold" grpId="0" nodeType="withEffect">
                                  <p:stCondLst>
                                    <p:cond delay="0"/>
                                  </p:stCondLst>
                                  <p:childTnLst>
                                    <p:animMotion origin="layout" path="M -2.29167E-6 0.00555 L 0.29727 -0.0581 " pathEditMode="relative" rAng="0" ptsTypes="AA">
                                      <p:cBhvr>
                                        <p:cTn id="16" dur="1000" fill="hold"/>
                                        <p:tgtEl>
                                          <p:spTgt spid="9"/>
                                        </p:tgtEl>
                                        <p:attrNameLst>
                                          <p:attrName>ppt_x</p:attrName>
                                          <p:attrName>ppt_y</p:attrName>
                                        </p:attrNameLst>
                                      </p:cBhvr>
                                      <p:rCtr x="14857" y="-3194"/>
                                    </p:animMotion>
                                  </p:childTnLst>
                                </p:cTn>
                              </p:par>
                              <p:par>
                                <p:cTn id="17" presetID="42" presetClass="path" presetSubtype="0" accel="50000" decel="50000" fill="hold" grpId="0" nodeType="withEffect">
                                  <p:stCondLst>
                                    <p:cond delay="0"/>
                                  </p:stCondLst>
                                  <p:childTnLst>
                                    <p:animMotion origin="layout" path="M -1.04167E-6 2.59259E-6 L -0.42239 0.00324 " pathEditMode="relative" rAng="0" ptsTypes="AA">
                                      <p:cBhvr>
                                        <p:cTn id="18" dur="1000" fill="hold"/>
                                        <p:tgtEl>
                                          <p:spTgt spid="10"/>
                                        </p:tgtEl>
                                        <p:attrNameLst>
                                          <p:attrName>ppt_x</p:attrName>
                                          <p:attrName>ppt_y</p:attrName>
                                        </p:attrNameLst>
                                      </p:cBhvr>
                                      <p:rCtr x="-21120" y="162"/>
                                    </p:animMotion>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Data Availability Policy (2018)</a:t>
            </a:r>
          </a:p>
        </p:txBody>
      </p:sp>
      <p:sp>
        <p:nvSpPr>
          <p:cNvPr id="3" name="Content Placeholder 2"/>
          <p:cNvSpPr>
            <a:spLocks noGrp="1"/>
          </p:cNvSpPr>
          <p:nvPr>
            <p:ph idx="1"/>
          </p:nvPr>
        </p:nvSpPr>
        <p:spPr>
          <a:xfrm>
            <a:off x="822960" y="1690688"/>
            <a:ext cx="10515600" cy="4351338"/>
          </a:xfrm>
        </p:spPr>
        <p:txBody>
          <a:bodyPr>
            <a:normAutofit/>
          </a:bodyPr>
          <a:lstStyle/>
          <a:p>
            <a:pPr marL="0" indent="0" fontAlgn="base">
              <a:buNone/>
            </a:pPr>
            <a:endParaRPr lang="en-US" b="1" u="sng" dirty="0"/>
          </a:p>
          <a:p>
            <a:pPr marL="0" indent="0" fontAlgn="base">
              <a:buNone/>
            </a:pPr>
            <a:r>
              <a:rPr lang="en-US" b="1" u="sng" dirty="0"/>
              <a:t>clearly and precisely </a:t>
            </a:r>
            <a:r>
              <a:rPr lang="en-US" dirty="0"/>
              <a:t>documented </a:t>
            </a:r>
          </a:p>
          <a:p>
            <a:pPr marL="0" indent="0" fontAlgn="base">
              <a:buNone/>
            </a:pPr>
            <a:r>
              <a:rPr lang="en-US" b="1" u="sng" dirty="0"/>
              <a:t>readily available</a:t>
            </a:r>
            <a:r>
              <a:rPr lang="en-US" dirty="0"/>
              <a:t> </a:t>
            </a:r>
          </a:p>
          <a:p>
            <a:pPr marL="0" indent="0" fontAlgn="base">
              <a:buNone/>
            </a:pPr>
            <a:r>
              <a:rPr lang="en-US" dirty="0"/>
              <a:t>must </a:t>
            </a:r>
            <a:r>
              <a:rPr lang="en-US" sz="3200" b="1" dirty="0"/>
              <a:t>provide</a:t>
            </a:r>
            <a:r>
              <a:rPr lang="en-US" dirty="0"/>
              <a:t>, </a:t>
            </a:r>
            <a:r>
              <a:rPr lang="en-US" sz="3200" b="1" dirty="0"/>
              <a:t>prior to publication</a:t>
            </a:r>
          </a:p>
          <a:p>
            <a:pPr marL="0" indent="0" fontAlgn="base">
              <a:buNone/>
            </a:pPr>
            <a:endParaRPr lang="en-US" dirty="0"/>
          </a:p>
          <a:p>
            <a:pPr marL="0" indent="0" fontAlgn="base">
              <a:buNone/>
            </a:pPr>
            <a:r>
              <a:rPr lang="en-US" dirty="0"/>
              <a:t>details </a:t>
            </a:r>
            <a:r>
              <a:rPr lang="en-US" sz="3200" b="1" dirty="0"/>
              <a:t>sufficient to permit replication</a:t>
            </a:r>
          </a:p>
          <a:p>
            <a:pPr marL="0" indent="0" fontAlgn="base">
              <a:buNone/>
            </a:pPr>
            <a:r>
              <a:rPr lang="en-US" sz="3200" b="1" dirty="0"/>
              <a:t>posted on the AEA website</a:t>
            </a:r>
            <a:r>
              <a:rPr lang="en-US" dirty="0"/>
              <a:t>. </a:t>
            </a:r>
          </a:p>
        </p:txBody>
      </p:sp>
    </p:spTree>
    <p:extLst>
      <p:ext uri="{BB962C8B-B14F-4D97-AF65-F5344CB8AC3E}">
        <p14:creationId xmlns:p14="http://schemas.microsoft.com/office/powerpoint/2010/main" val="212597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July 16, 2019</a:t>
            </a:r>
            <a:endParaRPr lang="en-US" dirty="0">
              <a:solidFill>
                <a:schemeClr val="bg1"/>
              </a:solidFill>
            </a:endParaRPr>
          </a:p>
        </p:txBody>
      </p:sp>
    </p:spTree>
    <p:extLst>
      <p:ext uri="{BB962C8B-B14F-4D97-AF65-F5344CB8AC3E}">
        <p14:creationId xmlns:p14="http://schemas.microsoft.com/office/powerpoint/2010/main" val="1850942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DCAP (2018→2019)</a:t>
            </a:r>
          </a:p>
        </p:txBody>
      </p:sp>
      <p:sp>
        <p:nvSpPr>
          <p:cNvPr id="3" name="Content Placeholder 2"/>
          <p:cNvSpPr>
            <a:spLocks noGrp="1"/>
          </p:cNvSpPr>
          <p:nvPr>
            <p:ph idx="1"/>
          </p:nvPr>
        </p:nvSpPr>
        <p:spPr>
          <a:xfrm>
            <a:off x="838200" y="1825625"/>
            <a:ext cx="10515600" cy="1805849"/>
          </a:xfrm>
        </p:spPr>
        <p:txBody>
          <a:bodyPr>
            <a:normAutofit/>
          </a:bodyPr>
          <a:lstStyle/>
          <a:p>
            <a:pPr fontAlgn="base"/>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p:txBody>
      </p:sp>
      <p:sp>
        <p:nvSpPr>
          <p:cNvPr id="4" name="Content Placeholder 2"/>
          <p:cNvSpPr txBox="1">
            <a:spLocks/>
          </p:cNvSpPr>
          <p:nvPr/>
        </p:nvSpPr>
        <p:spPr>
          <a:xfrm>
            <a:off x="838200" y="3766411"/>
            <a:ext cx="10515600" cy="309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Rectangle 4"/>
          <p:cNvSpPr/>
          <p:nvPr/>
        </p:nvSpPr>
        <p:spPr>
          <a:xfrm>
            <a:off x="1056443" y="1825625"/>
            <a:ext cx="10297357" cy="1636666"/>
          </a:xfrm>
          <a:prstGeom prst="rect">
            <a:avLst/>
          </a:prstGeom>
          <a:solidFill>
            <a:schemeClr val="bg2">
              <a:lumMod val="90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5154967" y="3116570"/>
            <a:ext cx="1882066" cy="514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6443" y="3766411"/>
            <a:ext cx="10282117" cy="3025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000" dirty="0">
                <a:solidFill>
                  <a:schemeClr val="bg1">
                    <a:lumMod val="75000"/>
                  </a:schemeClr>
                </a:solidFill>
              </a:rPr>
              <a:t>Data and programs should </a:t>
            </a:r>
            <a:r>
              <a:rPr lang="en-US" sz="3600" b="1" dirty="0">
                <a:solidFill>
                  <a:schemeClr val="accent1">
                    <a:lumMod val="75000"/>
                  </a:schemeClr>
                </a:solidFill>
              </a:rPr>
              <a:t>be archived in the AEA Data and Code Repository</a:t>
            </a:r>
            <a:r>
              <a:rPr lang="en-US" sz="2000" dirty="0">
                <a:solidFill>
                  <a:schemeClr val="bg1">
                    <a:lumMod val="75000"/>
                  </a:schemeClr>
                </a:solidFill>
              </a:rPr>
              <a:t>. Authors will </a:t>
            </a:r>
            <a:r>
              <a:rPr lang="en-US" sz="2000" b="1" dirty="0">
                <a:solidFill>
                  <a:schemeClr val="accent4">
                    <a:lumMod val="75000"/>
                  </a:schemeClr>
                </a:solidFill>
              </a:rPr>
              <a:t>provide access </a:t>
            </a:r>
            <a:r>
              <a:rPr lang="en-US" sz="2000" dirty="0">
                <a:solidFill>
                  <a:schemeClr val="bg1">
                    <a:lumMod val="75000"/>
                  </a:schemeClr>
                </a:solidFill>
              </a:rPr>
              <a:t>to editors and reviewers, if requested</a:t>
            </a:r>
            <a:r>
              <a:rPr lang="en-US" sz="2000" b="1" dirty="0">
                <a:solidFill>
                  <a:schemeClr val="accent4">
                    <a:lumMod val="75000"/>
                  </a:schemeClr>
                </a:solidFill>
              </a:rPr>
              <a:t>, to both data and programs prior to acceptance</a:t>
            </a:r>
            <a:r>
              <a:rPr lang="en-US" sz="2000" dirty="0">
                <a:solidFill>
                  <a:schemeClr val="bg1">
                    <a:lumMod val="75000"/>
                  </a:schemeClr>
                </a:solidFill>
              </a:rPr>
              <a:t>. The Editor should be notified at the time of submission if access to the data used in a paper is restricted or limited, or if, for some other reason, the requirements above cannot be met. </a:t>
            </a:r>
            <a:r>
              <a:rPr lang="en-US" sz="2000" b="1" dirty="0">
                <a:solidFill>
                  <a:schemeClr val="accent6">
                    <a:lumMod val="75000"/>
                  </a:schemeClr>
                </a:solidFill>
              </a:rPr>
              <a:t>The AEA Data Editor will assess compliance with this policy, and will verify the accuracy of the information prior to acceptance by the Editor.</a:t>
            </a:r>
          </a:p>
        </p:txBody>
      </p:sp>
    </p:spTree>
    <p:extLst>
      <p:ext uri="{BB962C8B-B14F-4D97-AF65-F5344CB8AC3E}">
        <p14:creationId xmlns:p14="http://schemas.microsoft.com/office/powerpoint/2010/main" val="316023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5" grpId="0" animBg="1"/>
      <p:bldP spid="6"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96019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85000" lnSpcReduction="1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(on the market), </a:t>
            </a:r>
            <a:r>
              <a:rPr lang="en-US" b="1" dirty="0" err="1"/>
              <a:t>Hautahi</a:t>
            </a:r>
            <a:r>
              <a:rPr lang="en-US" b="1" dirty="0"/>
              <a:t> </a:t>
            </a:r>
            <a:r>
              <a:rPr lang="en-US" b="1" dirty="0" err="1"/>
              <a:t>Kingi</a:t>
            </a:r>
            <a:r>
              <a:rPr lang="en-US" dirty="0"/>
              <a:t> (</a:t>
            </a:r>
            <a:r>
              <a:rPr lang="en-US" dirty="0" err="1"/>
              <a:t>Impaq</a:t>
            </a:r>
            <a:r>
              <a:rPr lang="en-US" dirty="0"/>
              <a:t>)</a:t>
            </a:r>
          </a:p>
          <a:p>
            <a:r>
              <a:rPr lang="en-US" u="sng" dirty="0"/>
              <a:t>Current lead graduate students</a:t>
            </a:r>
            <a:r>
              <a:rPr lang="en-US" dirty="0"/>
              <a:t>: </a:t>
            </a:r>
            <a:r>
              <a:rPr lang="en-US" b="1" dirty="0"/>
              <a:t>David </a:t>
            </a:r>
            <a:r>
              <a:rPr lang="en-US" b="1" dirty="0" err="1"/>
              <a:t>Wasser</a:t>
            </a:r>
            <a:r>
              <a:rPr lang="en-US" b="1" dirty="0"/>
              <a:t> </a:t>
            </a:r>
            <a:r>
              <a:rPr lang="en-US" dirty="0"/>
              <a:t>(until Dec 2019), </a:t>
            </a:r>
            <a:r>
              <a:rPr lang="en-US" b="1" dirty="0"/>
              <a:t>Meredith Welch </a:t>
            </a:r>
            <a:r>
              <a:rPr lang="en-US" dirty="0"/>
              <a:t>(since Jan 2020)</a:t>
            </a:r>
          </a:p>
          <a:p>
            <a:r>
              <a:rPr lang="en-US" u="sng" dirty="0"/>
              <a:t>Current and past undergraduate students</a:t>
            </a:r>
            <a:r>
              <a:rPr lang="en-US" dirty="0"/>
              <a:t>: Alexia Ge, Anthony Peraza, Craig Schulman, Elijah B. Ruiz, Gabriel Bond, Jason S. Katz, </a:t>
            </a:r>
            <a:r>
              <a:rPr lang="en-US" dirty="0" err="1">
                <a:solidFill>
                  <a:schemeClr val="accent1">
                    <a:lumMod val="75000"/>
                  </a:schemeClr>
                </a:solidFill>
              </a:rPr>
              <a:t>Jeong</a:t>
            </a:r>
            <a:r>
              <a:rPr lang="en-US" dirty="0">
                <a:solidFill>
                  <a:schemeClr val="accent1">
                    <a:lumMod val="75000"/>
                  </a:schemeClr>
                </a:solidFill>
              </a:rPr>
              <a:t> Hyun Lee</a:t>
            </a:r>
            <a:r>
              <a:rPr lang="en-US" dirty="0"/>
              <a:t>, </a:t>
            </a:r>
            <a:r>
              <a:rPr lang="en-US" dirty="0" err="1">
                <a:solidFill>
                  <a:schemeClr val="accent1">
                    <a:lumMod val="75000"/>
                  </a:schemeClr>
                </a:solidFill>
              </a:rPr>
              <a:t>Jiayin</a:t>
            </a:r>
            <a:r>
              <a:rPr lang="en-US" dirty="0">
                <a:solidFill>
                  <a:schemeClr val="accent1">
                    <a:lumMod val="75000"/>
                  </a:schemeClr>
                </a:solidFill>
              </a:rPr>
              <a:t> Song</a:t>
            </a:r>
            <a:r>
              <a:rPr lang="en-US" dirty="0"/>
              <a:t>,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dirty="0">
                <a:solidFill>
                  <a:schemeClr val="accent1">
                    <a:lumMod val="75000"/>
                  </a:schemeClr>
                </a:solidFill>
              </a:rPr>
              <a:t>Louis Liu, Luis Lopez Cabrera</a:t>
            </a:r>
            <a:r>
              <a:rPr lang="en-US" dirty="0"/>
              <a:t>, Luke O’Leary, </a:t>
            </a:r>
            <a:r>
              <a:rPr lang="en-US" dirty="0">
                <a:solidFill>
                  <a:schemeClr val="accent1">
                    <a:lumMod val="75000"/>
                  </a:schemeClr>
                </a:solidFill>
              </a:rPr>
              <a:t>Mary-Jo </a:t>
            </a:r>
            <a:r>
              <a:rPr lang="en-US" dirty="0" err="1">
                <a:solidFill>
                  <a:schemeClr val="accent1">
                    <a:lumMod val="75000"/>
                  </a:schemeClr>
                </a:solidFill>
              </a:rPr>
              <a:t>Ajiduah</a:t>
            </a:r>
            <a:r>
              <a:rPr lang="en-US" dirty="0"/>
              <a:t>, </a:t>
            </a:r>
            <a:r>
              <a:rPr lang="en-US" b="1" dirty="0"/>
              <a:t>Naomi Li</a:t>
            </a:r>
            <a:r>
              <a:rPr lang="en-US" dirty="0"/>
              <a:t>, Nicholas Swan, </a:t>
            </a:r>
            <a:r>
              <a:rPr lang="en-US" dirty="0" err="1"/>
              <a:t>Nishat</a:t>
            </a:r>
            <a:r>
              <a:rPr lang="en-US" dirty="0"/>
              <a:t> </a:t>
            </a:r>
            <a:r>
              <a:rPr lang="en-US" dirty="0" err="1"/>
              <a:t>Peuly</a:t>
            </a:r>
            <a:r>
              <a:rPr lang="en-US" dirty="0"/>
              <a:t>, </a:t>
            </a:r>
            <a:r>
              <a:rPr lang="en-US" b="1" dirty="0"/>
              <a:t>Ryan Ali</a:t>
            </a:r>
            <a:r>
              <a:rPr lang="en-US" dirty="0"/>
              <a:t>, Samuel Frey, </a:t>
            </a:r>
            <a:r>
              <a:rPr lang="en-US" dirty="0" err="1"/>
              <a:t>Siyang</a:t>
            </a:r>
            <a:r>
              <a:rPr lang="en-US" dirty="0"/>
              <a:t> (Elaine) Yu, </a:t>
            </a:r>
            <a:r>
              <a:rPr lang="en-US" b="1" dirty="0"/>
              <a:t>Steve </a:t>
            </a:r>
            <a:r>
              <a:rPr lang="en-US" b="1" dirty="0" err="1"/>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solidFill>
                  <a:schemeClr val="accent1">
                    <a:lumMod val="75000"/>
                  </a:schemeClr>
                </a:solidFill>
              </a:rPr>
              <a:t>Yanyun</a:t>
            </a:r>
            <a:r>
              <a:rPr lang="en-US" dirty="0">
                <a:solidFill>
                  <a:schemeClr val="accent1">
                    <a:lumMod val="75000"/>
                  </a:schemeClr>
                </a:solidFill>
              </a:rPr>
              <a:t> (Iris) Chen</a:t>
            </a:r>
            <a:r>
              <a:rPr lang="en-US" dirty="0"/>
              <a:t>,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i="1" dirty="0" err="1"/>
              <a:t>Nehedin</a:t>
            </a:r>
            <a:r>
              <a:rPr lang="en-US" i="1" dirty="0"/>
              <a:t> Juarez, </a:t>
            </a:r>
            <a:r>
              <a:rPr lang="en-US" i="1" dirty="0" err="1"/>
              <a:t>Rubal</a:t>
            </a:r>
            <a:r>
              <a:rPr lang="en-US" i="1" dirty="0"/>
              <a:t> Mistry, </a:t>
            </a:r>
            <a:r>
              <a:rPr lang="en-US" i="1" dirty="0" err="1"/>
              <a:t>Syon</a:t>
            </a:r>
            <a:r>
              <a:rPr lang="en-US" i="1" dirty="0"/>
              <a:t> </a:t>
            </a:r>
            <a:r>
              <a:rPr lang="en-US" i="1" dirty="0" err="1"/>
              <a:t>Verma</a:t>
            </a:r>
            <a:r>
              <a:rPr lang="en-US" i="1" dirty="0"/>
              <a:t>, William Silverman, Zechariah </a:t>
            </a:r>
            <a:r>
              <a:rPr lang="en-US" i="1" dirty="0" err="1"/>
              <a:t>Karsana</a:t>
            </a:r>
            <a:endParaRPr lang="en-US" i="1" dirty="0"/>
          </a:p>
          <a:p>
            <a:r>
              <a:rPr lang="en-US" u="sng" dirty="0"/>
              <a:t>Other graduate students</a:t>
            </a:r>
            <a:r>
              <a:rPr lang="en-US" dirty="0"/>
              <a:t>: 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Goal: Improve reproducibility</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51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Data and Code Deposits</a:t>
            </a:r>
          </a:p>
        </p:txBody>
      </p:sp>
      <p:sp>
        <p:nvSpPr>
          <p:cNvPr id="3" name="Content Placeholder 2"/>
          <p:cNvSpPr>
            <a:spLocks noGrp="1"/>
          </p:cNvSpPr>
          <p:nvPr>
            <p:ph sz="half" idx="1"/>
          </p:nvPr>
        </p:nvSpPr>
        <p:spPr/>
        <p:txBody>
          <a:bodyPr/>
          <a:lstStyle/>
          <a:p>
            <a:pPr lvl="1"/>
            <a:r>
              <a:rPr lang="en-US" dirty="0"/>
              <a:t>Check README </a:t>
            </a:r>
          </a:p>
          <a:p>
            <a:pPr lvl="2"/>
            <a:r>
              <a:rPr lang="en-US" dirty="0"/>
              <a:t>Legible? Intelligible? Complete?</a:t>
            </a:r>
          </a:p>
          <a:p>
            <a:pPr lvl="1"/>
            <a:r>
              <a:rPr lang="en-US" dirty="0"/>
              <a:t>Check Code</a:t>
            </a:r>
          </a:p>
          <a:p>
            <a:pPr lvl="2"/>
            <a:r>
              <a:rPr lang="en-US" dirty="0"/>
              <a:t>Where is Table 1? Figure 1? Could this work?</a:t>
            </a:r>
          </a:p>
          <a:p>
            <a:pPr lvl="1"/>
            <a:r>
              <a:rPr lang="en-US" dirty="0"/>
              <a:t>Check Access Rights</a:t>
            </a:r>
          </a:p>
          <a:p>
            <a:pPr lvl="2"/>
            <a:r>
              <a:rPr lang="en-US" dirty="0"/>
              <a:t>Can the author provides us with data?</a:t>
            </a:r>
          </a:p>
          <a:p>
            <a:pPr lvl="2"/>
            <a:r>
              <a:rPr lang="en-US" dirty="0"/>
              <a:t>Does the data access as described work?</a:t>
            </a:r>
          </a:p>
        </p:txBody>
      </p:sp>
      <p:pic>
        <p:nvPicPr>
          <p:cNvPr id="5" name="Content Placeholder 4"/>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891251" y="2754385"/>
            <a:ext cx="3743498" cy="2493818"/>
          </a:xfrm>
          <a:prstGeom prst="rect">
            <a:avLst/>
          </a:prstGeom>
        </p:spPr>
      </p:pic>
    </p:spTree>
    <p:extLst>
      <p:ext uri="{BB962C8B-B14F-4D97-AF65-F5344CB8AC3E}">
        <p14:creationId xmlns:p14="http://schemas.microsoft.com/office/powerpoint/2010/main" val="3732756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8735" y="365125"/>
            <a:ext cx="12370735" cy="5805018"/>
          </a:xfrm>
          <a:prstGeom prst="rect">
            <a:avLst/>
          </a:prstGeom>
        </p:spPr>
      </p:pic>
    </p:spTree>
    <p:extLst>
      <p:ext uri="{BB962C8B-B14F-4D97-AF65-F5344CB8AC3E}">
        <p14:creationId xmlns:p14="http://schemas.microsoft.com/office/powerpoint/2010/main" val="3056378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lstStyle/>
          <a:p>
            <a:pPr marL="0" indent="0">
              <a:buNone/>
            </a:pPr>
            <a:r>
              <a:rPr lang="en-US" dirty="0"/>
              <a:t>Between July 16, 2019, and November 28, 2019 (4.5 </a:t>
            </a:r>
            <a:r>
              <a:rPr lang="en-US" dirty="0" err="1"/>
              <a:t>mths</a:t>
            </a:r>
            <a:r>
              <a:rPr lang="en-US" dirty="0"/>
              <a:t>), the AEA Data Editor team conducted </a:t>
            </a:r>
          </a:p>
          <a:p>
            <a:r>
              <a:rPr lang="en-US" sz="3600" b="1" dirty="0">
                <a:solidFill>
                  <a:schemeClr val="accent6">
                    <a:lumMod val="75000"/>
                  </a:schemeClr>
                </a:solidFill>
              </a:rPr>
              <a:t>216 assessments </a:t>
            </a:r>
          </a:p>
          <a:p>
            <a:r>
              <a:rPr lang="en-US" dirty="0"/>
              <a:t>for </a:t>
            </a:r>
            <a:r>
              <a:rPr lang="en-US" sz="3600" b="1" dirty="0">
                <a:solidFill>
                  <a:schemeClr val="accent2">
                    <a:lumMod val="75000"/>
                  </a:schemeClr>
                </a:solidFill>
              </a:rPr>
              <a:t>138 manuscripts</a:t>
            </a:r>
            <a:r>
              <a:rPr lang="en-US" dirty="0"/>
              <a:t>.</a:t>
            </a:r>
          </a:p>
          <a:p>
            <a:endParaRPr lang="en-US" dirty="0"/>
          </a:p>
          <a:p>
            <a:r>
              <a:rPr lang="en-US" dirty="0"/>
              <a:t>(as of today, approx. 600 assessments)</a:t>
            </a:r>
          </a:p>
        </p:txBody>
      </p:sp>
      <p:pic>
        <p:nvPicPr>
          <p:cNvPr id="12" name="Content Placeholder 5"/>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spTree>
    <p:extLst>
      <p:ext uri="{BB962C8B-B14F-4D97-AF65-F5344CB8AC3E}">
        <p14:creationId xmlns:p14="http://schemas.microsoft.com/office/powerpoint/2010/main" val="595334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pic>
        <p:nvPicPr>
          <p:cNvPr id="7" name="Content Placeholder 6"/>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sp>
        <p:nvSpPr>
          <p:cNvPr id="3" name="Content Placeholder 2"/>
          <p:cNvSpPr>
            <a:spLocks noGrp="1"/>
          </p:cNvSpPr>
          <p:nvPr>
            <p:ph sz="half" idx="1"/>
          </p:nvPr>
        </p:nvSpPr>
        <p:spPr/>
        <p:txBody>
          <a:bodyPr/>
          <a:lstStyle/>
          <a:p>
            <a:r>
              <a:rPr lang="en-US" dirty="0"/>
              <a:t>The typical article goes through </a:t>
            </a:r>
            <a:r>
              <a:rPr lang="en-US" sz="3600" dirty="0">
                <a:solidFill>
                  <a:schemeClr val="accent1">
                    <a:lumMod val="75000"/>
                  </a:schemeClr>
                </a:solidFill>
              </a:rPr>
              <a:t>at least two rounds </a:t>
            </a:r>
            <a:r>
              <a:rPr lang="en-US" dirty="0"/>
              <a:t>of assessment (none were perfect)</a:t>
            </a:r>
          </a:p>
          <a:p>
            <a:r>
              <a:rPr lang="en-US" dirty="0"/>
              <a:t>Conversely, </a:t>
            </a:r>
            <a:r>
              <a:rPr lang="en-US" b="1" dirty="0">
                <a:solidFill>
                  <a:schemeClr val="accent6">
                    <a:lumMod val="75000"/>
                  </a:schemeClr>
                </a:solidFill>
              </a:rPr>
              <a:t>not a single study was irreproducible</a:t>
            </a:r>
            <a:r>
              <a:rPr lang="en-US" dirty="0"/>
              <a:t> </a:t>
            </a:r>
            <a:br>
              <a:rPr lang="en-US" dirty="0"/>
            </a:br>
            <a:r>
              <a:rPr lang="en-US" dirty="0"/>
              <a:t>(not supporting manuscript claims)</a:t>
            </a:r>
          </a:p>
        </p:txBody>
      </p:sp>
    </p:spTree>
    <p:extLst>
      <p:ext uri="{BB962C8B-B14F-4D97-AF65-F5344CB8AC3E}">
        <p14:creationId xmlns:p14="http://schemas.microsoft.com/office/powerpoint/2010/main" val="760472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3" name="Content Placeholder 2"/>
          <p:cNvSpPr>
            <a:spLocks noGrp="1"/>
          </p:cNvSpPr>
          <p:nvPr>
            <p:ph sz="half" idx="1"/>
          </p:nvPr>
        </p:nvSpPr>
        <p:spPr/>
        <p:txBody>
          <a:bodyPr/>
          <a:lstStyle/>
          <a:p>
            <a:r>
              <a:rPr lang="en-US" dirty="0"/>
              <a:t>Goal is turnaround of </a:t>
            </a:r>
            <a:r>
              <a:rPr lang="en-US" sz="3600" dirty="0">
                <a:solidFill>
                  <a:schemeClr val="accent1">
                    <a:lumMod val="75000"/>
                  </a:schemeClr>
                </a:solidFill>
              </a:rPr>
              <a:t>two weeks</a:t>
            </a:r>
          </a:p>
          <a:p>
            <a:r>
              <a:rPr lang="en-US" dirty="0"/>
              <a:t>Currently still </a:t>
            </a:r>
            <a:r>
              <a:rPr lang="en-US" sz="3600" b="1" dirty="0">
                <a:solidFill>
                  <a:srgbClr val="FF0000"/>
                </a:solidFill>
              </a:rPr>
              <a:t>too long</a:t>
            </a:r>
            <a:endParaRPr lang="en-US" b="1" dirty="0">
              <a:solidFill>
                <a:srgbClr val="FF0000"/>
              </a:solidFill>
            </a:endParaRPr>
          </a:p>
        </p:txBody>
      </p:sp>
      <p:pic>
        <p:nvPicPr>
          <p:cNvPr id="9" name="Content Placeholder 8"/>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cxnSp>
        <p:nvCxnSpPr>
          <p:cNvPr id="7" name="Straight Arrow Connector 6"/>
          <p:cNvCxnSpPr/>
          <p:nvPr/>
        </p:nvCxnSpPr>
        <p:spPr>
          <a:xfrm flipH="1">
            <a:off x="7772400" y="1690688"/>
            <a:ext cx="1299411" cy="2508333"/>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1767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3" name="Content Placeholder 2"/>
          <p:cNvSpPr>
            <a:spLocks noGrp="1"/>
          </p:cNvSpPr>
          <p:nvPr>
            <p:ph sz="half" idx="1"/>
          </p:nvPr>
        </p:nvSpPr>
        <p:spPr/>
        <p:txBody>
          <a:bodyPr/>
          <a:lstStyle/>
          <a:p>
            <a:r>
              <a:rPr lang="en-US" dirty="0"/>
              <a:t>Total time (from first submission to final signoff) is </a:t>
            </a:r>
            <a:r>
              <a:rPr lang="en-US" sz="3600" b="1" dirty="0">
                <a:solidFill>
                  <a:srgbClr val="FF0000"/>
                </a:solidFill>
              </a:rPr>
              <a:t>too long</a:t>
            </a:r>
          </a:p>
        </p:txBody>
      </p:sp>
      <p:pic>
        <p:nvPicPr>
          <p:cNvPr id="5" name="Content Placeholder 4"/>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spTree>
    <p:extLst>
      <p:ext uri="{BB962C8B-B14F-4D97-AF65-F5344CB8AC3E}">
        <p14:creationId xmlns:p14="http://schemas.microsoft.com/office/powerpoint/2010/main" val="17717234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team size</a:t>
            </a:r>
          </a:p>
        </p:txBody>
      </p:sp>
      <p:sp>
        <p:nvSpPr>
          <p:cNvPr id="5" name="Content Placeholder 4"/>
          <p:cNvSpPr>
            <a:spLocks noGrp="1"/>
          </p:cNvSpPr>
          <p:nvPr>
            <p:ph sz="half" idx="1"/>
          </p:nvPr>
        </p:nvSpPr>
        <p:spPr/>
        <p:txBody>
          <a:bodyPr/>
          <a:lstStyle/>
          <a:p>
            <a:r>
              <a:rPr lang="en-US" dirty="0"/>
              <a:t>Grown from </a:t>
            </a:r>
            <a:r>
              <a:rPr lang="en-US" sz="3600" b="1" dirty="0">
                <a:solidFill>
                  <a:schemeClr val="accent1">
                    <a:lumMod val="50000"/>
                  </a:schemeClr>
                </a:solidFill>
              </a:rPr>
              <a:t>7 undergrads </a:t>
            </a:r>
            <a:r>
              <a:rPr lang="en-US" dirty="0"/>
              <a:t>+ 1 graduate assistant</a:t>
            </a:r>
          </a:p>
          <a:p>
            <a:r>
              <a:rPr lang="en-US" dirty="0"/>
              <a:t>To </a:t>
            </a:r>
            <a:r>
              <a:rPr lang="en-US" sz="3600" b="1" dirty="0">
                <a:solidFill>
                  <a:schemeClr val="accent1">
                    <a:lumMod val="50000"/>
                  </a:schemeClr>
                </a:solidFill>
              </a:rPr>
              <a:t>18 undergraduates</a:t>
            </a:r>
            <a:r>
              <a:rPr lang="en-US" dirty="0"/>
              <a:t>, </a:t>
            </a:r>
            <a:br>
              <a:rPr lang="en-US" dirty="0"/>
            </a:br>
            <a:r>
              <a:rPr lang="en-US" sz="3600" b="1" dirty="0">
                <a:solidFill>
                  <a:schemeClr val="accent6">
                    <a:lumMod val="60000"/>
                    <a:lumOff val="40000"/>
                  </a:schemeClr>
                </a:solidFill>
              </a:rPr>
              <a:t>15 trainees</a:t>
            </a:r>
            <a:r>
              <a:rPr lang="en-US" dirty="0"/>
              <a:t>, + 1 graduate assistant (+ 1 volunteer)</a:t>
            </a:r>
          </a:p>
          <a:p>
            <a:r>
              <a:rPr lang="en-US" dirty="0"/>
              <a:t>And:</a:t>
            </a:r>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pic>
        <p:nvPicPr>
          <p:cNvPr id="12" name="Picture 11"/>
          <p:cNvPicPr>
            <a:picLocks noChangeAspect="1"/>
          </p:cNvPicPr>
          <p:nvPr/>
        </p:nvPicPr>
        <p:blipFill>
          <a:blip r:embed="rId6"/>
          <a:stretch>
            <a:fillRect/>
          </a:stretch>
        </p:blipFill>
        <p:spPr>
          <a:xfrm>
            <a:off x="8175851" y="4703027"/>
            <a:ext cx="3650951" cy="197371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3" name="Content Placeholder 2"/>
          <p:cNvSpPr>
            <a:spLocks noGrp="1"/>
          </p:cNvSpPr>
          <p:nvPr>
            <p:ph sz="half" idx="1"/>
          </p:nvPr>
        </p:nvSpPr>
        <p:spPr/>
        <p:txBody>
          <a:bodyPr/>
          <a:lstStyle/>
          <a:p>
            <a:r>
              <a:rPr lang="en-US" dirty="0"/>
              <a:t>But author response time is also a contributor</a:t>
            </a:r>
          </a:p>
        </p:txBody>
      </p:sp>
      <p:pic>
        <p:nvPicPr>
          <p:cNvPr id="7" name="Content Placeholder 6"/>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sp>
        <p:nvSpPr>
          <p:cNvPr id="4" name="TextBox 3"/>
          <p:cNvSpPr txBox="1"/>
          <p:nvPr/>
        </p:nvSpPr>
        <p:spPr>
          <a:xfrm>
            <a:off x="6581274" y="5479869"/>
            <a:ext cx="4772525" cy="369332"/>
          </a:xfrm>
          <a:prstGeom prst="rect">
            <a:avLst/>
          </a:prstGeom>
          <a:noFill/>
        </p:spPr>
        <p:txBody>
          <a:bodyPr wrap="square" rtlCol="0">
            <a:spAutoFit/>
          </a:bodyPr>
          <a:lstStyle/>
          <a:p>
            <a:r>
              <a:rPr lang="en-US" dirty="0"/>
              <a:t>0                       20                    40                    60</a:t>
            </a:r>
          </a:p>
        </p:txBody>
      </p:sp>
      <p:sp>
        <p:nvSpPr>
          <p:cNvPr id="5" name="Rectangle 4"/>
          <p:cNvSpPr/>
          <p:nvPr/>
        </p:nvSpPr>
        <p:spPr>
          <a:xfrm>
            <a:off x="6268453" y="5434493"/>
            <a:ext cx="5085346" cy="90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097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5" name="Content Placeholder 4"/>
          <p:cNvPicPr>
            <a:picLocks noGrp="1" noChangeAspect="1"/>
          </p:cNvPicPr>
          <p:nvPr>
            <p:ph idx="1"/>
          </p:nvPr>
        </p:nvPicPr>
        <p:blipFill>
          <a:blip r:embed="rId2"/>
          <a:stretch>
            <a:fillRect/>
          </a:stretch>
        </p:blipFill>
        <p:spPr>
          <a:xfrm>
            <a:off x="2073241" y="1476346"/>
            <a:ext cx="8746557" cy="5514779"/>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Oct 11, 2019</a:t>
            </a:r>
            <a:endParaRPr lang="en-US" dirty="0">
              <a:solidFill>
                <a:schemeClr val="bg1"/>
              </a:solidFill>
            </a:endParaRPr>
          </a:p>
        </p:txBody>
      </p:sp>
    </p:spTree>
    <p:extLst>
      <p:ext uri="{BB962C8B-B14F-4D97-AF65-F5344CB8AC3E}">
        <p14:creationId xmlns:p14="http://schemas.microsoft.com/office/powerpoint/2010/main" val="2896220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archives</a:t>
            </a:r>
          </a:p>
        </p:txBody>
      </p:sp>
      <p:sp>
        <p:nvSpPr>
          <p:cNvPr id="3" name="Content Placeholder 2"/>
          <p:cNvSpPr>
            <a:spLocks noGrp="1"/>
          </p:cNvSpPr>
          <p:nvPr>
            <p:ph idx="1"/>
          </p:nvPr>
        </p:nvSpPr>
        <p:spPr/>
        <p:txBody>
          <a:bodyPr/>
          <a:lstStyle/>
          <a:p>
            <a:r>
              <a:rPr lang="en-US" dirty="0"/>
              <a:t>Between Oct 11 and Oct 13, 2019, the staff at </a:t>
            </a:r>
            <a:r>
              <a:rPr lang="en-US" dirty="0" err="1"/>
              <a:t>openICPSR</a:t>
            </a:r>
            <a:r>
              <a:rPr lang="en-US" dirty="0"/>
              <a:t> ingested </a:t>
            </a:r>
            <a:r>
              <a:rPr lang="en-US" sz="4800" b="1" dirty="0"/>
              <a:t>2,552 historical AEA supplements</a:t>
            </a:r>
            <a:r>
              <a:rPr lang="en-US" dirty="0"/>
              <a:t>, increasing the size of the </a:t>
            </a:r>
            <a:r>
              <a:rPr lang="en-US" dirty="0" err="1"/>
              <a:t>openICPSR</a:t>
            </a:r>
            <a:r>
              <a:rPr lang="en-US" dirty="0"/>
              <a:t> repository </a:t>
            </a:r>
            <a:r>
              <a:rPr lang="en-US" b="1" dirty="0"/>
              <a:t>by a factor of 3</a:t>
            </a:r>
            <a:r>
              <a:rPr lang="en-US" dirty="0"/>
              <a:t>.</a:t>
            </a:r>
          </a:p>
          <a:p>
            <a:r>
              <a:rPr lang="en-US" dirty="0"/>
              <a:t>The migrated archives are now available through the </a:t>
            </a:r>
            <a:r>
              <a:rPr lang="en-US" sz="3600" b="1" dirty="0" err="1">
                <a:solidFill>
                  <a:schemeClr val="accent1">
                    <a:lumMod val="75000"/>
                  </a:schemeClr>
                </a:solidFill>
                <a:hlinkClick r:id="rId2"/>
              </a:rPr>
              <a:t>openICPSR</a:t>
            </a:r>
            <a:r>
              <a:rPr lang="en-US" sz="3600" b="1" dirty="0">
                <a:solidFill>
                  <a:schemeClr val="accent1">
                    <a:lumMod val="75000"/>
                  </a:schemeClr>
                </a:solidFill>
                <a:hlinkClick r:id="rId2"/>
              </a:rPr>
              <a:t> search interface</a:t>
            </a:r>
            <a:r>
              <a:rPr lang="en-US" dirty="0"/>
              <a:t>, the </a:t>
            </a:r>
            <a:r>
              <a:rPr lang="en-US" sz="3600" b="1" dirty="0">
                <a:hlinkClick r:id="rId3"/>
              </a:rPr>
              <a:t>general ICPSR search interface</a:t>
            </a:r>
            <a:r>
              <a:rPr lang="en-US" dirty="0"/>
              <a:t>, as well as through a variety of federated search interfaces such as </a:t>
            </a:r>
            <a:r>
              <a:rPr lang="en-US" sz="3600" b="1" dirty="0">
                <a:hlinkClick r:id="rId4"/>
              </a:rPr>
              <a:t>Google Dataset Search</a:t>
            </a:r>
            <a:r>
              <a:rPr lang="en-US" dirty="0"/>
              <a:t>. </a:t>
            </a:r>
          </a:p>
          <a:p>
            <a:endParaRPr lang="en-US" dirty="0"/>
          </a:p>
        </p:txBody>
      </p:sp>
    </p:spTree>
    <p:extLst>
      <p:ext uri="{BB962C8B-B14F-4D97-AF65-F5344CB8AC3E}">
        <p14:creationId xmlns:p14="http://schemas.microsoft.com/office/powerpoint/2010/main" val="1405816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statistics</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199" y="1348392"/>
            <a:ext cx="5181600" cy="3698675"/>
          </a:xfrm>
        </p:spPr>
      </p:pic>
    </p:spTree>
    <p:extLst>
      <p:ext uri="{BB962C8B-B14F-4D97-AF65-F5344CB8AC3E}">
        <p14:creationId xmlns:p14="http://schemas.microsoft.com/office/powerpoint/2010/main" val="22917949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stats</a:t>
            </a:r>
          </a:p>
        </p:txBody>
      </p:sp>
      <p:pic>
        <p:nvPicPr>
          <p:cNvPr id="6" name="Content Placeholder 5"/>
          <p:cNvPicPr>
            <a:picLocks noGrp="1" noChangeAspect="1"/>
          </p:cNvPicPr>
          <p:nvPr>
            <p:ph sz="half" idx="1"/>
          </p:nvPr>
        </p:nvPicPr>
        <p:blipFill>
          <a:blip r:embed="rId2" cstate="hqprint">
            <a:extLst>
              <a:ext uri="{28A0092B-C50C-407E-A947-70E740481C1C}">
                <a14:useLocalDpi xmlns:a14="http://schemas.microsoft.com/office/drawing/2010/main" val="0"/>
              </a:ext>
            </a:extLst>
          </a:blip>
          <a:stretch>
            <a:fillRect/>
          </a:stretch>
        </p:blipFill>
        <p:spPr>
          <a:xfrm>
            <a:off x="838200" y="2151956"/>
            <a:ext cx="5181600" cy="3698675"/>
          </a:xfrm>
        </p:spPr>
      </p:pic>
      <p:pic>
        <p:nvPicPr>
          <p:cNvPr id="8" name="Content Placeholder 7"/>
          <p:cNvPicPr>
            <a:picLocks noGrp="1" noChangeAspect="1"/>
          </p:cNvPicPr>
          <p:nvPr>
            <p:ph sz="half" idx="2"/>
          </p:nvPr>
        </p:nvPicPr>
        <p:blipFill>
          <a:blip r:embed="rId3" cstate="hqprint">
            <a:extLst>
              <a:ext uri="{28A0092B-C50C-407E-A947-70E740481C1C}">
                <a14:useLocalDpi xmlns:a14="http://schemas.microsoft.com/office/drawing/2010/main" val="0"/>
              </a:ext>
            </a:extLst>
          </a:blip>
          <a:stretch>
            <a:fillRect/>
          </a:stretch>
        </p:blipFill>
        <p:spPr>
          <a:xfrm>
            <a:off x="6172200" y="2151956"/>
            <a:ext cx="5181600" cy="3698675"/>
          </a:xfrm>
        </p:spPr>
      </p:pic>
    </p:spTree>
    <p:extLst>
      <p:ext uri="{BB962C8B-B14F-4D97-AF65-F5344CB8AC3E}">
        <p14:creationId xmlns:p14="http://schemas.microsoft.com/office/powerpoint/2010/main" val="408569480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3967</Words>
  <Application>Microsoft Macintosh PowerPoint</Application>
  <PresentationFormat>Widescreen</PresentationFormat>
  <Paragraphs>674</Paragraphs>
  <Slides>139</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139</vt:i4>
      </vt:variant>
    </vt:vector>
  </HeadingPairs>
  <TitlesOfParts>
    <vt:vector size="145" baseType="lpstr">
      <vt:lpstr>Calibri Light</vt:lpstr>
      <vt:lpstr>Calibri</vt:lpstr>
      <vt:lpstr>Arial</vt:lpstr>
      <vt:lpstr>Century</vt:lpstr>
      <vt:lpstr>Montserrat</vt:lpstr>
      <vt:lpstr>Office Theme</vt:lpstr>
      <vt:lpstr>Implementing Increased Transparency and Reproducibility in Economics</vt:lpstr>
      <vt:lpstr>Efficiency of scholary discourse?</vt:lpstr>
      <vt:lpstr>PowerPoint Presentation</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PowerPoint Presentation</vt:lpstr>
      <vt:lpstr>PowerPoint Presentation</vt:lpstr>
      <vt:lpstr>Results?</vt:lpstr>
      <vt:lpstr>Some key statistics</vt:lpstr>
      <vt:lpstr>In a nutshell</vt:lpstr>
      <vt:lpstr>Failure to curate</vt:lpstr>
      <vt:lpstr>Poor citation practices</vt:lpstr>
      <vt:lpstr>Problems describing RELIABLE archives</vt:lpstr>
      <vt:lpstr>PowerPoint Presentation</vt:lpstr>
      <vt:lpstr>Second round (2012-)</vt:lpstr>
      <vt:lpstr>PowerPoint Presentation</vt:lpstr>
      <vt:lpstr>Current Data Availability Policies are Broken</vt:lpstr>
      <vt:lpstr>We asked for “deposits”…</vt:lpstr>
      <vt:lpstr>We asked for “deposits”…</vt:lpstr>
      <vt:lpstr>PowerPoint Presentation</vt:lpstr>
      <vt:lpstr>PowerPoint Presentation</vt:lpstr>
      <vt:lpstr>Why do journals like “supplemental ZIP files” and affiliated repositories? </vt:lpstr>
      <vt:lpstr>What are the characteristics of  trusted repositories (data archives)? </vt:lpstr>
      <vt:lpstr>Evolving Journal and Data Infrastructure</vt:lpstr>
      <vt:lpstr>In a nutshell</vt:lpstr>
      <vt:lpstr>Evolving Journal and Data Infrastructure</vt:lpstr>
      <vt:lpstr>PowerPoint Presentation</vt:lpstr>
      <vt:lpstr>PowerPoint Presentation</vt:lpstr>
      <vt:lpstr>Here are the problems…</vt:lpstr>
      <vt:lpstr>Verifying Data and Code Deposits</vt:lpstr>
      <vt:lpstr>Verifying Data and Code Deposits</vt:lpstr>
      <vt:lpstr>Evolving Journal and Data Infrastructure</vt:lpstr>
      <vt:lpstr>Action: Data citations and metadata</vt:lpstr>
      <vt:lpstr>Starts with Data Citations</vt:lpstr>
      <vt:lpstr>Evolving Journal and Data Infrastructure</vt:lpstr>
      <vt:lpstr>Why are data citations not enough?</vt:lpstr>
      <vt:lpstr>Data Availability Statements (DAS)</vt:lpstr>
      <vt:lpstr>Data Availability Statements</vt:lpstr>
      <vt:lpstr>PowerPoint Presentation</vt:lpstr>
      <vt:lpstr>PowerPoint Presentation</vt:lpstr>
      <vt:lpstr>PowerPoint Presentation</vt:lpstr>
      <vt:lpstr>Credibility</vt:lpstr>
      <vt:lpstr>Credibility</vt:lpstr>
      <vt:lpstr>PowerPoint Presentation</vt:lpstr>
      <vt:lpstr>PowerPoint Presentation</vt:lpstr>
      <vt:lpstr>PowerPoint Presentation</vt:lpstr>
      <vt:lpstr>Reproducibility</vt:lpstr>
      <vt:lpstr>PowerPoint Presentation</vt:lpstr>
      <vt:lpstr>PowerPoint Presentation</vt:lpstr>
      <vt:lpstr>PowerPoint Presentation</vt:lpstr>
      <vt:lpstr>Current efforts at the AEA</vt:lpstr>
      <vt:lpstr>AEA “Data Availability Policy” (2018)</vt:lpstr>
      <vt:lpstr>AEA Data Availability Policy (2018)</vt:lpstr>
      <vt:lpstr>AEA Data Availability Policy (2018)</vt:lpstr>
      <vt:lpstr>PowerPoint Presentation</vt:lpstr>
      <vt:lpstr>AEA Data &amp; Code Availability Policy (2019)</vt:lpstr>
      <vt:lpstr>AEA DCAP (2018→2019)</vt:lpstr>
      <vt:lpstr>Current efforts at the AEA</vt:lpstr>
      <vt:lpstr>AEA Pre-Publication Verification</vt:lpstr>
      <vt:lpstr>PowerPoint Presentation</vt:lpstr>
      <vt:lpstr>Action: Reproducibility Check</vt:lpstr>
      <vt:lpstr>Who is doing that?</vt:lpstr>
      <vt:lpstr>Goal: Improve reproducibility</vt:lpstr>
      <vt:lpstr>Verifying Data and Code Deposits</vt:lpstr>
      <vt:lpstr>PowerPoint Presentation</vt:lpstr>
      <vt:lpstr>PowerPoint Presentation</vt:lpstr>
      <vt:lpstr>Stats on reproduced articles</vt:lpstr>
      <vt:lpstr>Stats on reproduced articles</vt:lpstr>
      <vt:lpstr>Stats on reproduced articles</vt:lpstr>
      <vt:lpstr>Stats on reproduced articles</vt:lpstr>
      <vt:lpstr>Increasing team size</vt:lpstr>
      <vt:lpstr>Stats on reproduced articles</vt:lpstr>
      <vt:lpstr>Current efforts at the AEA</vt:lpstr>
      <vt:lpstr>Full-featured repository</vt:lpstr>
      <vt:lpstr>FAIR data principles rely on metadata</vt:lpstr>
      <vt:lpstr>PowerPoint Presentation</vt:lpstr>
      <vt:lpstr>PowerPoint Presentation</vt:lpstr>
      <vt:lpstr>PowerPoint Presentation</vt:lpstr>
      <vt:lpstr>… and findability relies on metadata</vt:lpstr>
      <vt:lpstr>PowerPoint Presentation</vt:lpstr>
      <vt:lpstr>Migrating archives</vt:lpstr>
      <vt:lpstr>PowerPoint Presentation</vt:lpstr>
      <vt:lpstr>PowerPoint Presentation</vt:lpstr>
      <vt:lpstr>PowerPoint Presentation</vt:lpstr>
      <vt:lpstr>Some statistics</vt:lpstr>
      <vt:lpstr>More stats</vt:lpstr>
      <vt:lpstr>Current efforts at the AEA</vt:lpstr>
      <vt:lpstr>Starts with Data Citations</vt:lpstr>
      <vt:lpstr>AEA “Data Availability Policy” (2019)</vt:lpstr>
      <vt:lpstr>Every manuscript is checked</vt:lpstr>
      <vt:lpstr>Every manuscript is checked</vt:lpstr>
      <vt:lpstr>Every manuscript is checked</vt:lpstr>
      <vt:lpstr>Evolving Journal and Data Infrastructure</vt:lpstr>
      <vt:lpstr>PowerPoint Presentation</vt:lpstr>
      <vt:lpstr>Evolving Journal and Data Infrastructure</vt:lpstr>
      <vt:lpstr>Example 1: OECD</vt:lpstr>
      <vt:lpstr>Example 1: OECD</vt:lpstr>
      <vt:lpstr>Example 1: OECD</vt:lpstr>
      <vt:lpstr>Example 2: Academic data publisher</vt:lpstr>
      <vt:lpstr>Example 2: Academic data publisher</vt:lpstr>
      <vt:lpstr>Example 2: Academic data publisher-new!</vt:lpstr>
      <vt:lpstr>PowerPoint Presentation</vt:lpstr>
      <vt:lpstr>Example 3: FRED (St. Louis Fed) </vt:lpstr>
      <vt:lpstr>Example 4: German Restricted-access</vt:lpstr>
      <vt:lpstr>Example 4: German Restricted-access</vt:lpstr>
      <vt:lpstr>Example 4: German Restricted-access</vt:lpstr>
      <vt:lpstr>PowerPoint Presentation</vt:lpstr>
      <vt:lpstr>PowerPoint Presentation</vt:lpstr>
      <vt:lpstr>Action: Encourage Best Practices</vt:lpstr>
      <vt:lpstr>Streamlining replication packages</vt:lpstr>
      <vt:lpstr>PowerPoint Presentation</vt:lpstr>
      <vt:lpstr>PowerPoint Presentation</vt:lpstr>
      <vt:lpstr>PowerPoint Presentation</vt:lpstr>
      <vt:lpstr>Better support for researchers</vt:lpstr>
      <vt:lpstr>Emphasize training in methods</vt:lpstr>
      <vt:lpstr>Formal internal verification services?</vt:lpstr>
      <vt:lpstr>PowerPoint Presentation</vt:lpstr>
      <vt:lpstr>Tension between access and reproducibility</vt:lpstr>
      <vt:lpstr>Verification services</vt:lpstr>
      <vt:lpstr>Verification services</vt:lpstr>
      <vt:lpstr>PowerPoint Presentation</vt:lpstr>
      <vt:lpstr>Goal: Transportability</vt:lpstr>
      <vt:lpstr>Social science “guild”</vt:lpstr>
      <vt:lpstr>Richer metadata, more transparency</vt:lpstr>
      <vt:lpstr>PowerPoint Presentation</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4</cp:revision>
  <dcterms:created xsi:type="dcterms:W3CDTF">2020-03-31T02:20:35Z</dcterms:created>
  <dcterms:modified xsi:type="dcterms:W3CDTF">2020-04-01T19:38:25Z</dcterms:modified>
</cp:coreProperties>
</file>